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4"/>
  </p:sldMasterIdLst>
  <p:notesMasterIdLst>
    <p:notesMasterId r:id="rId25"/>
  </p:notesMasterIdLst>
  <p:sldIdLst>
    <p:sldId id="256" r:id="rId5"/>
    <p:sldId id="258" r:id="rId6"/>
    <p:sldId id="257" r:id="rId7"/>
    <p:sldId id="261" r:id="rId8"/>
    <p:sldId id="285" r:id="rId9"/>
    <p:sldId id="260" r:id="rId10"/>
    <p:sldId id="282" r:id="rId11"/>
    <p:sldId id="287" r:id="rId12"/>
    <p:sldId id="286" r:id="rId13"/>
    <p:sldId id="264" r:id="rId14"/>
    <p:sldId id="276" r:id="rId15"/>
    <p:sldId id="283" r:id="rId16"/>
    <p:sldId id="273" r:id="rId17"/>
    <p:sldId id="274" r:id="rId18"/>
    <p:sldId id="284" r:id="rId19"/>
    <p:sldId id="271" r:id="rId20"/>
    <p:sldId id="270" r:id="rId21"/>
    <p:sldId id="265" r:id="rId22"/>
    <p:sldId id="280"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6ECD6-0FF7-4DD5-9FD4-730EB5246A8A}" v="2" dt="2024-11-27T14:33:40.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http://www.aqueductprimary.co.uk/" TargetMode="External"/><Relationship Id="rId2" Type="http://schemas.openxmlformats.org/officeDocument/2006/relationships/hyperlink" Target="https://www.telfordsendiass.org.uk/" TargetMode="External"/><Relationship Id="rId1" Type="http://schemas.openxmlformats.org/officeDocument/2006/relationships/hyperlink" Target="https://www.telfordsend.org.uk/site/index.php"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aqueductprimary.co.uk/" TargetMode="External"/><Relationship Id="rId2" Type="http://schemas.openxmlformats.org/officeDocument/2006/relationships/hyperlink" Target="https://www.telfordsendiass.org.uk/" TargetMode="External"/><Relationship Id="rId1" Type="http://schemas.openxmlformats.org/officeDocument/2006/relationships/hyperlink" Target="https://www.telfordsend.org.uk/site/index.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CD3DF-97A0-40E7-93A8-910BD0938F27}"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E6B06807-41CD-4F94-9AEA-9B9A75C0A827}">
      <dgm:prSet custT="1"/>
      <dgm:spPr/>
      <dgm:t>
        <a:bodyPr/>
        <a:lstStyle/>
        <a:p>
          <a:r>
            <a:rPr lang="en-US" sz="900"/>
            <a:t>Telford and Wrekin Local Offer (</a:t>
          </a:r>
          <a:r>
            <a:rPr lang="en-US" sz="900">
              <a:hlinkClick xmlns:r="http://schemas.openxmlformats.org/officeDocument/2006/relationships" r:id="rId1"/>
            </a:rPr>
            <a:t>SEND - Local offer (telfordsend.org.uk)</a:t>
          </a:r>
          <a:r>
            <a:rPr lang="en-US" sz="900"/>
            <a:t> has a wealth of information for children and young people with SEND and their parents and carers about education, health and care services, leisure activities and support groups they can access.</a:t>
          </a:r>
        </a:p>
      </dgm:t>
    </dgm:pt>
    <dgm:pt modelId="{7B933916-C857-43C8-9B63-A6E2F926516F}" type="parTrans" cxnId="{12FB34BE-FA72-4E27-ADD5-2ED6B627A618}">
      <dgm:prSet/>
      <dgm:spPr/>
      <dgm:t>
        <a:bodyPr/>
        <a:lstStyle/>
        <a:p>
          <a:endParaRPr lang="en-US"/>
        </a:p>
      </dgm:t>
    </dgm:pt>
    <dgm:pt modelId="{D53E3E7D-17A7-47A4-B190-1F1C95DEFE56}" type="sibTrans" cxnId="{12FB34BE-FA72-4E27-ADD5-2ED6B627A618}">
      <dgm:prSet/>
      <dgm:spPr/>
      <dgm:t>
        <a:bodyPr/>
        <a:lstStyle/>
        <a:p>
          <a:endParaRPr lang="en-US"/>
        </a:p>
      </dgm:t>
    </dgm:pt>
    <dgm:pt modelId="{377F3E3E-F7C1-4D4F-9BEB-B306998D98C0}">
      <dgm:prSet custT="1"/>
      <dgm:spPr/>
      <dgm:t>
        <a:bodyPr/>
        <a:lstStyle/>
        <a:p>
          <a:r>
            <a:rPr lang="en-US" sz="900"/>
            <a:t>Telford SENDIASS (Special Educational Needs and Disabilities Information Advice and Support Service) is a confidential and impartial information, advice and support service on issues related to SEND. It is free, easy to access and confidential (</a:t>
          </a:r>
          <a:r>
            <a:rPr lang="en-GB" sz="900">
              <a:hlinkClick xmlns:r="http://schemas.openxmlformats.org/officeDocument/2006/relationships" r:id="rId2"/>
            </a:rPr>
            <a:t>Telford SENDIASS | SENDIASS Telford</a:t>
          </a:r>
          <a:r>
            <a:rPr lang="en-US" sz="900" i="0"/>
            <a:t>).</a:t>
          </a:r>
          <a:endParaRPr lang="en-US" sz="900"/>
        </a:p>
      </dgm:t>
    </dgm:pt>
    <dgm:pt modelId="{8A1DA178-7BF8-443E-9EE8-E49D94F65C4B}" type="parTrans" cxnId="{BF8CC64E-851E-4394-8D55-DD2AA6A5654D}">
      <dgm:prSet/>
      <dgm:spPr/>
      <dgm:t>
        <a:bodyPr/>
        <a:lstStyle/>
        <a:p>
          <a:endParaRPr lang="en-US"/>
        </a:p>
      </dgm:t>
    </dgm:pt>
    <dgm:pt modelId="{CD9E3DB8-27C3-409B-95E6-2E9EF00A54B4}" type="sibTrans" cxnId="{BF8CC64E-851E-4394-8D55-DD2AA6A5654D}">
      <dgm:prSet/>
      <dgm:spPr/>
      <dgm:t>
        <a:bodyPr/>
        <a:lstStyle/>
        <a:p>
          <a:endParaRPr lang="en-US"/>
        </a:p>
      </dgm:t>
    </dgm:pt>
    <dgm:pt modelId="{B9CEF114-85BF-4AAB-BA0F-A140A64CB7E1}">
      <dgm:prSet custT="1"/>
      <dgm:spPr/>
      <dgm:t>
        <a:bodyPr/>
        <a:lstStyle/>
        <a:p>
          <a:r>
            <a:rPr lang="en-US" sz="900"/>
            <a:t>We are also able to invite agencies from the Local Offer to our parent drop in sessions. Look out for these through the course of the year.</a:t>
          </a:r>
        </a:p>
      </dgm:t>
    </dgm:pt>
    <dgm:pt modelId="{8EEE5A91-A042-436D-A249-2674384E84B2}" type="parTrans" cxnId="{74330677-4B93-489D-B353-D317418C3A0F}">
      <dgm:prSet/>
      <dgm:spPr/>
      <dgm:t>
        <a:bodyPr/>
        <a:lstStyle/>
        <a:p>
          <a:endParaRPr lang="en-US"/>
        </a:p>
      </dgm:t>
    </dgm:pt>
    <dgm:pt modelId="{6FF8D517-3F81-46E5-9737-3D19837E5DEA}" type="sibTrans" cxnId="{74330677-4B93-489D-B353-D317418C3A0F}">
      <dgm:prSet/>
      <dgm:spPr/>
      <dgm:t>
        <a:bodyPr/>
        <a:lstStyle/>
        <a:p>
          <a:endParaRPr lang="en-US"/>
        </a:p>
      </dgm:t>
    </dgm:pt>
    <dgm:pt modelId="{A87BD191-2106-4307-A846-C62C98A1CE12}">
      <dgm:prSet custT="1"/>
      <dgm:spPr/>
      <dgm:t>
        <a:bodyPr/>
        <a:lstStyle/>
        <a:p>
          <a:r>
            <a:rPr lang="en-US" sz="900"/>
            <a:t>Our SEND Policy contains more information – this can be found on our school website (</a:t>
          </a:r>
          <a:r>
            <a:rPr lang="en-GB" sz="900">
              <a:hlinkClick xmlns:r="http://schemas.openxmlformats.org/officeDocument/2006/relationships" r:id="rId3"/>
            </a:rPr>
            <a:t>Aqueduct Primary Academy</a:t>
          </a:r>
          <a:r>
            <a:rPr lang="en-GB" sz="900"/>
            <a:t>).</a:t>
          </a:r>
          <a:endParaRPr lang="en-US" sz="900"/>
        </a:p>
      </dgm:t>
    </dgm:pt>
    <dgm:pt modelId="{CC8F9685-8A10-4358-83EF-74D4E31D550A}" type="parTrans" cxnId="{E4A4D46D-F3F7-4F40-9649-BE7258DD855D}">
      <dgm:prSet/>
      <dgm:spPr/>
      <dgm:t>
        <a:bodyPr/>
        <a:lstStyle/>
        <a:p>
          <a:endParaRPr lang="en-US"/>
        </a:p>
      </dgm:t>
    </dgm:pt>
    <dgm:pt modelId="{70E548D0-20D6-4C2B-9F3F-CCC222F9C853}" type="sibTrans" cxnId="{E4A4D46D-F3F7-4F40-9649-BE7258DD855D}">
      <dgm:prSet/>
      <dgm:spPr/>
      <dgm:t>
        <a:bodyPr/>
        <a:lstStyle/>
        <a:p>
          <a:endParaRPr lang="en-US"/>
        </a:p>
      </dgm:t>
    </dgm:pt>
    <dgm:pt modelId="{5831B982-EB74-4B78-A5C4-FDBA9C9D13F4}" type="pres">
      <dgm:prSet presAssocID="{8B0CD3DF-97A0-40E7-93A8-910BD0938F27}" presName="diagram" presStyleCnt="0">
        <dgm:presLayoutVars>
          <dgm:dir/>
          <dgm:resizeHandles val="exact"/>
        </dgm:presLayoutVars>
      </dgm:prSet>
      <dgm:spPr/>
    </dgm:pt>
    <dgm:pt modelId="{8736D5AB-2392-47A4-A5E7-58A89CD6714C}" type="pres">
      <dgm:prSet presAssocID="{E6B06807-41CD-4F94-9AEA-9B9A75C0A827}" presName="arrow" presStyleLbl="node1" presStyleIdx="0" presStyleCnt="4" custRadScaleRad="98224" custRadScaleInc="384">
        <dgm:presLayoutVars>
          <dgm:bulletEnabled val="1"/>
        </dgm:presLayoutVars>
      </dgm:prSet>
      <dgm:spPr/>
    </dgm:pt>
    <dgm:pt modelId="{4AA82977-9B81-43CA-8328-8B571A10435E}" type="pres">
      <dgm:prSet presAssocID="{377F3E3E-F7C1-4D4F-9BEB-B306998D98C0}" presName="arrow" presStyleLbl="node1" presStyleIdx="1" presStyleCnt="4">
        <dgm:presLayoutVars>
          <dgm:bulletEnabled val="1"/>
        </dgm:presLayoutVars>
      </dgm:prSet>
      <dgm:spPr/>
    </dgm:pt>
    <dgm:pt modelId="{BE0C04BB-9980-4E55-A703-F366FE5A3D00}" type="pres">
      <dgm:prSet presAssocID="{B9CEF114-85BF-4AAB-BA0F-A140A64CB7E1}" presName="arrow" presStyleLbl="node1" presStyleIdx="2" presStyleCnt="4">
        <dgm:presLayoutVars>
          <dgm:bulletEnabled val="1"/>
        </dgm:presLayoutVars>
      </dgm:prSet>
      <dgm:spPr/>
    </dgm:pt>
    <dgm:pt modelId="{3B80C5F7-1BFC-4B68-9ED3-3D2EFF7A9679}" type="pres">
      <dgm:prSet presAssocID="{A87BD191-2106-4307-A846-C62C98A1CE12}" presName="arrow" presStyleLbl="node1" presStyleIdx="3" presStyleCnt="4">
        <dgm:presLayoutVars>
          <dgm:bulletEnabled val="1"/>
        </dgm:presLayoutVars>
      </dgm:prSet>
      <dgm:spPr/>
    </dgm:pt>
  </dgm:ptLst>
  <dgm:cxnLst>
    <dgm:cxn modelId="{E4A4D46D-F3F7-4F40-9649-BE7258DD855D}" srcId="{8B0CD3DF-97A0-40E7-93A8-910BD0938F27}" destId="{A87BD191-2106-4307-A846-C62C98A1CE12}" srcOrd="3" destOrd="0" parTransId="{CC8F9685-8A10-4358-83EF-74D4E31D550A}" sibTransId="{70E548D0-20D6-4C2B-9F3F-CCC222F9C853}"/>
    <dgm:cxn modelId="{BF8CC64E-851E-4394-8D55-DD2AA6A5654D}" srcId="{8B0CD3DF-97A0-40E7-93A8-910BD0938F27}" destId="{377F3E3E-F7C1-4D4F-9BEB-B306998D98C0}" srcOrd="1" destOrd="0" parTransId="{8A1DA178-7BF8-443E-9EE8-E49D94F65C4B}" sibTransId="{CD9E3DB8-27C3-409B-95E6-2E9EF00A54B4}"/>
    <dgm:cxn modelId="{74330677-4B93-489D-B353-D317418C3A0F}" srcId="{8B0CD3DF-97A0-40E7-93A8-910BD0938F27}" destId="{B9CEF114-85BF-4AAB-BA0F-A140A64CB7E1}" srcOrd="2" destOrd="0" parTransId="{8EEE5A91-A042-436D-A249-2674384E84B2}" sibTransId="{6FF8D517-3F81-46E5-9737-3D19837E5DEA}"/>
    <dgm:cxn modelId="{0697E484-952D-4716-B4B5-C428B53CC818}" type="presOf" srcId="{B9CEF114-85BF-4AAB-BA0F-A140A64CB7E1}" destId="{BE0C04BB-9980-4E55-A703-F366FE5A3D00}" srcOrd="0" destOrd="0" presId="urn:microsoft.com/office/officeart/2005/8/layout/arrow5"/>
    <dgm:cxn modelId="{74961CA1-C1A6-4DFB-9B9C-A6283D3AE260}" type="presOf" srcId="{A87BD191-2106-4307-A846-C62C98A1CE12}" destId="{3B80C5F7-1BFC-4B68-9ED3-3D2EFF7A9679}" srcOrd="0" destOrd="0" presId="urn:microsoft.com/office/officeart/2005/8/layout/arrow5"/>
    <dgm:cxn modelId="{12FB34BE-FA72-4E27-ADD5-2ED6B627A618}" srcId="{8B0CD3DF-97A0-40E7-93A8-910BD0938F27}" destId="{E6B06807-41CD-4F94-9AEA-9B9A75C0A827}" srcOrd="0" destOrd="0" parTransId="{7B933916-C857-43C8-9B63-A6E2F926516F}" sibTransId="{D53E3E7D-17A7-47A4-B190-1F1C95DEFE56}"/>
    <dgm:cxn modelId="{591C4DD0-386D-46C8-95A7-4D6C74CFDE1D}" type="presOf" srcId="{8B0CD3DF-97A0-40E7-93A8-910BD0938F27}" destId="{5831B982-EB74-4B78-A5C4-FDBA9C9D13F4}" srcOrd="0" destOrd="0" presId="urn:microsoft.com/office/officeart/2005/8/layout/arrow5"/>
    <dgm:cxn modelId="{DA2F97DF-AC7A-471F-BA23-894518F82669}" type="presOf" srcId="{E6B06807-41CD-4F94-9AEA-9B9A75C0A827}" destId="{8736D5AB-2392-47A4-A5E7-58A89CD6714C}" srcOrd="0" destOrd="0" presId="urn:microsoft.com/office/officeart/2005/8/layout/arrow5"/>
    <dgm:cxn modelId="{7F94B8E4-14DF-42F2-A0DB-14E5225E7FE1}" type="presOf" srcId="{377F3E3E-F7C1-4D4F-9BEB-B306998D98C0}" destId="{4AA82977-9B81-43CA-8328-8B571A10435E}" srcOrd="0" destOrd="0" presId="urn:microsoft.com/office/officeart/2005/8/layout/arrow5"/>
    <dgm:cxn modelId="{8BBD6B52-9977-426B-8555-4222712BE429}" type="presParOf" srcId="{5831B982-EB74-4B78-A5C4-FDBA9C9D13F4}" destId="{8736D5AB-2392-47A4-A5E7-58A89CD6714C}" srcOrd="0" destOrd="0" presId="urn:microsoft.com/office/officeart/2005/8/layout/arrow5"/>
    <dgm:cxn modelId="{1E0F090B-649B-4BAB-812B-21D3A8816AE7}" type="presParOf" srcId="{5831B982-EB74-4B78-A5C4-FDBA9C9D13F4}" destId="{4AA82977-9B81-43CA-8328-8B571A10435E}" srcOrd="1" destOrd="0" presId="urn:microsoft.com/office/officeart/2005/8/layout/arrow5"/>
    <dgm:cxn modelId="{690465A3-1C53-4FBB-B742-CFDE54E62463}" type="presParOf" srcId="{5831B982-EB74-4B78-A5C4-FDBA9C9D13F4}" destId="{BE0C04BB-9980-4E55-A703-F366FE5A3D00}" srcOrd="2" destOrd="0" presId="urn:microsoft.com/office/officeart/2005/8/layout/arrow5"/>
    <dgm:cxn modelId="{EAB3D25C-83F8-450C-AA6A-7604A10B6D59}" type="presParOf" srcId="{5831B982-EB74-4B78-A5C4-FDBA9C9D13F4}" destId="{3B80C5F7-1BFC-4B68-9ED3-3D2EFF7A9679}"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6D5AB-2392-47A4-A5E7-58A89CD6714C}">
      <dsp:nvSpPr>
        <dsp:cNvPr id="0" name=""/>
        <dsp:cNvSpPr/>
      </dsp:nvSpPr>
      <dsp:spPr>
        <a:xfrm>
          <a:off x="2549874" y="34699"/>
          <a:ext cx="2523752" cy="252375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Telford and Wrekin Local Offer (</a:t>
          </a:r>
          <a:r>
            <a:rPr lang="en-US" sz="900" kern="1200">
              <a:hlinkClick xmlns:r="http://schemas.openxmlformats.org/officeDocument/2006/relationships" r:id="rId1"/>
            </a:rPr>
            <a:t>SEND - Local offer (telfordsend.org.uk)</a:t>
          </a:r>
          <a:r>
            <a:rPr lang="en-US" sz="900" kern="1200"/>
            <a:t> has a wealth of information for children and young people with SEND and their parents and carers about education, health and care services, leisure activities and support groups they can access.</a:t>
          </a:r>
        </a:p>
      </dsp:txBody>
      <dsp:txXfrm>
        <a:off x="3180812" y="34699"/>
        <a:ext cx="1261876" cy="2082095"/>
      </dsp:txXfrm>
    </dsp:sp>
    <dsp:sp modelId="{4AA82977-9B81-43CA-8328-8B571A10435E}">
      <dsp:nvSpPr>
        <dsp:cNvPr id="0" name=""/>
        <dsp:cNvSpPr/>
      </dsp:nvSpPr>
      <dsp:spPr>
        <a:xfrm rot="5400000">
          <a:off x="4441752" y="1904019"/>
          <a:ext cx="2523752" cy="252375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Telford SENDIASS (Special Educational Needs and Disabilities Information Advice and Support Service) is a confidential and impartial information, advice and support service on issues related to SEND. It is free, easy to access and confidential (</a:t>
          </a:r>
          <a:r>
            <a:rPr lang="en-GB" sz="900" kern="1200">
              <a:hlinkClick xmlns:r="http://schemas.openxmlformats.org/officeDocument/2006/relationships" r:id="rId2"/>
            </a:rPr>
            <a:t>Telford SENDIASS | SENDIASS Telford</a:t>
          </a:r>
          <a:r>
            <a:rPr lang="en-US" sz="900" i="0" kern="1200"/>
            <a:t>).</a:t>
          </a:r>
          <a:endParaRPr lang="en-US" sz="900" kern="1200"/>
        </a:p>
      </dsp:txBody>
      <dsp:txXfrm rot="-5400000">
        <a:off x="4883410" y="2534957"/>
        <a:ext cx="2082095" cy="1261876"/>
      </dsp:txXfrm>
    </dsp:sp>
    <dsp:sp modelId="{BE0C04BB-9980-4E55-A703-F366FE5A3D00}">
      <dsp:nvSpPr>
        <dsp:cNvPr id="0" name=""/>
        <dsp:cNvSpPr/>
      </dsp:nvSpPr>
      <dsp:spPr>
        <a:xfrm rot="10800000">
          <a:off x="2538598" y="3807172"/>
          <a:ext cx="2523752" cy="252375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We are also able to invite agencies from the Local Offer to our parent drop in sessions. Look out for these through the course of the year.</a:t>
          </a:r>
        </a:p>
      </dsp:txBody>
      <dsp:txXfrm rot="10800000">
        <a:off x="3169536" y="4248829"/>
        <a:ext cx="1261876" cy="2082095"/>
      </dsp:txXfrm>
    </dsp:sp>
    <dsp:sp modelId="{3B80C5F7-1BFC-4B68-9ED3-3D2EFF7A9679}">
      <dsp:nvSpPr>
        <dsp:cNvPr id="0" name=""/>
        <dsp:cNvSpPr/>
      </dsp:nvSpPr>
      <dsp:spPr>
        <a:xfrm rot="16200000">
          <a:off x="635445" y="1904019"/>
          <a:ext cx="2523752" cy="252375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Our SEND Policy contains more information – this can be found on our school website (</a:t>
          </a:r>
          <a:r>
            <a:rPr lang="en-GB" sz="900" kern="1200">
              <a:hlinkClick xmlns:r="http://schemas.openxmlformats.org/officeDocument/2006/relationships" r:id="rId3"/>
            </a:rPr>
            <a:t>Aqueduct Primary Academy</a:t>
          </a:r>
          <a:r>
            <a:rPr lang="en-GB" sz="900" kern="1200"/>
            <a:t>).</a:t>
          </a:r>
          <a:endParaRPr lang="en-US" sz="900" kern="1200"/>
        </a:p>
      </dsp:txBody>
      <dsp:txXfrm rot="5400000">
        <a:off x="635446" y="2534957"/>
        <a:ext cx="2082095" cy="126187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E301F-B9FA-4256-A9F5-4BE585A9FC43}" type="datetimeFigureOut">
              <a:rPr lang="en-GB" smtClean="0"/>
              <a:t>15/10/2025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F8181-EAE5-4E65-9FFF-871A451DD130}" type="slidenum">
              <a:rPr lang="en-GB" smtClean="0"/>
              <a:t>‹#›</a:t>
            </a:fld>
            <a:endParaRPr lang="en-GB"/>
          </a:p>
        </p:txBody>
      </p:sp>
    </p:spTree>
    <p:extLst>
      <p:ext uri="{BB962C8B-B14F-4D97-AF65-F5344CB8AC3E}">
        <p14:creationId xmlns:p14="http://schemas.microsoft.com/office/powerpoint/2010/main" val="398880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Quality First Teaching</a:t>
            </a:r>
          </a:p>
          <a:p>
            <a:endParaRPr lang="en-GB"/>
          </a:p>
        </p:txBody>
      </p:sp>
      <p:sp>
        <p:nvSpPr>
          <p:cNvPr id="4" name="Slide Number Placeholder 3"/>
          <p:cNvSpPr>
            <a:spLocks noGrp="1"/>
          </p:cNvSpPr>
          <p:nvPr>
            <p:ph type="sldNum" sz="quarter" idx="5"/>
          </p:nvPr>
        </p:nvSpPr>
        <p:spPr/>
        <p:txBody>
          <a:bodyPr/>
          <a:lstStyle/>
          <a:p>
            <a:fld id="{2ACF8181-EAE5-4E65-9FFF-871A451DD130}" type="slidenum">
              <a:rPr lang="en-GB" smtClean="0"/>
              <a:t>3</a:t>
            </a:fld>
            <a:endParaRPr lang="en-GB"/>
          </a:p>
        </p:txBody>
      </p:sp>
    </p:spTree>
    <p:extLst>
      <p:ext uri="{BB962C8B-B14F-4D97-AF65-F5344CB8AC3E}">
        <p14:creationId xmlns:p14="http://schemas.microsoft.com/office/powerpoint/2010/main" val="421053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270228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67867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2347453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259489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319491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11D53C-A68D-47CF-8540-EBE5C1A9CC67}" type="datetimeFigureOut">
              <a:rPr lang="en-GB" smtClean="0"/>
              <a:t>15/10/2025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118350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11D53C-A68D-47CF-8540-EBE5C1A9CC67}" type="datetimeFigureOut">
              <a:rPr lang="en-GB" smtClean="0"/>
              <a:t>15/10/2025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94457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621301" y="6387910"/>
            <a:ext cx="990599" cy="228659"/>
          </a:xfrm>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a:xfrm>
            <a:off x="516133" y="6387910"/>
            <a:ext cx="3859795" cy="228660"/>
          </a:xfrm>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313438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a:xfrm>
            <a:off x="538546" y="6365498"/>
            <a:ext cx="3859795" cy="228660"/>
          </a:xfrm>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415999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11D53C-A68D-47CF-8540-EBE5C1A9CC67}" type="datetimeFigureOut">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35919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31543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15/10/2025</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134643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11D53C-A68D-47CF-8540-EBE5C1A9CC67}" type="datetimeFigureOut">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163934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11D53C-A68D-47CF-8540-EBE5C1A9CC67}" type="datetimeFigureOut">
              <a:rPr lang="en-GB" smtClean="0"/>
              <a:t>15/10/2025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336519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1D53C-A68D-47CF-8540-EBE5C1A9CC67}" type="datetimeFigureOut">
              <a:rPr lang="en-GB" smtClean="0"/>
              <a:t>15/10/2025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57470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F11D53C-A68D-47CF-8540-EBE5C1A9CC67}" type="datetimeFigureOut">
              <a:rPr lang="en-GB" smtClean="0"/>
              <a:t>15/10/2025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403276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387073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15/10/2025</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B645EE3-25A2-4519-962E-B392973083AE}" type="slidenum">
              <a:rPr lang="en-GB" smtClean="0"/>
              <a:t>‹#›</a:t>
            </a:fld>
            <a:endParaRPr lang="en-GB"/>
          </a:p>
        </p:txBody>
      </p:sp>
    </p:spTree>
    <p:extLst>
      <p:ext uri="{BB962C8B-B14F-4D97-AF65-F5344CB8AC3E}">
        <p14:creationId xmlns:p14="http://schemas.microsoft.com/office/powerpoint/2010/main" val="35361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GB"/>
            </a:p>
          </p:txBody>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F11D53C-A68D-47CF-8540-EBE5C1A9CC67}" type="datetimeFigureOut">
              <a:rPr lang="en-GB" smtClean="0"/>
              <a:t>15/10/2025</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B645EE3-25A2-4519-962E-B392973083AE}" type="slidenum">
              <a:rPr lang="en-GB" smtClean="0"/>
              <a:t>‹#›</a:t>
            </a:fld>
            <a:endParaRPr lang="en-GB"/>
          </a:p>
        </p:txBody>
      </p:sp>
    </p:spTree>
    <p:extLst>
      <p:ext uri="{BB962C8B-B14F-4D97-AF65-F5344CB8AC3E}">
        <p14:creationId xmlns:p14="http://schemas.microsoft.com/office/powerpoint/2010/main" val="4148238083"/>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xml"/><Relationship Id="rId18" Type="http://schemas.openxmlformats.org/officeDocument/2006/relationships/image" Target="../media/image3.png"/><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slide" Target="slide17.xml"/><Relationship Id="rId2" Type="http://schemas.openxmlformats.org/officeDocument/2006/relationships/notesSlide" Target="../notesSlides/notesSlide1.xml"/><Relationship Id="rId16"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7.xml"/><Relationship Id="rId15" Type="http://schemas.openxmlformats.org/officeDocument/2006/relationships/slide" Target="slide20.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1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0"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2"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14" name="Rectangle 13">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p:cNvSpPr>
            <a:spLocks noGrp="1"/>
          </p:cNvSpPr>
          <p:nvPr>
            <p:ph type="ctrTitle"/>
          </p:nvPr>
        </p:nvSpPr>
        <p:spPr>
          <a:xfrm>
            <a:off x="1262378" y="1143000"/>
            <a:ext cx="6619243" cy="3389217"/>
          </a:xfrm>
        </p:spPr>
        <p:txBody>
          <a:bodyPr anchor="ctr">
            <a:normAutofit/>
          </a:bodyPr>
          <a:lstStyle/>
          <a:p>
            <a:pPr algn="ctr"/>
            <a:r>
              <a:rPr lang="en-GB" sz="5700" b="1">
                <a:solidFill>
                  <a:srgbClr val="FFFFFF"/>
                </a:solidFill>
                <a:latin typeface="Calibri" panose="020F0502020204030204" pitchFamily="34" charset="0"/>
                <a:cs typeface="Calibri" panose="020F0502020204030204" pitchFamily="34" charset="0"/>
              </a:rPr>
              <a:t>SENd Information Report</a:t>
            </a:r>
          </a:p>
        </p:txBody>
      </p:sp>
      <p:sp>
        <p:nvSpPr>
          <p:cNvPr id="3" name="Subtitle 2"/>
          <p:cNvSpPr>
            <a:spLocks noGrp="1"/>
          </p:cNvSpPr>
          <p:nvPr>
            <p:ph type="subTitle" idx="1"/>
          </p:nvPr>
        </p:nvSpPr>
        <p:spPr>
          <a:xfrm>
            <a:off x="1262378" y="5240851"/>
            <a:ext cx="6619243" cy="828932"/>
          </a:xfrm>
        </p:spPr>
        <p:txBody>
          <a:bodyPr>
            <a:normAutofit/>
          </a:bodyPr>
          <a:lstStyle/>
          <a:p>
            <a:pPr algn="ctr"/>
            <a:r>
              <a:rPr lang="en-GB" sz="2100">
                <a:solidFill>
                  <a:schemeClr val="tx2"/>
                </a:solidFill>
                <a:latin typeface="Calibri" panose="020F0502020204030204" pitchFamily="34" charset="0"/>
                <a:cs typeface="Calibri" panose="020F0502020204030204" pitchFamily="34" charset="0"/>
              </a:rPr>
              <a:t>Aqueduct Primary Academy</a:t>
            </a:r>
          </a:p>
        </p:txBody>
      </p:sp>
      <p:pic>
        <p:nvPicPr>
          <p:cNvPr id="4" name="Picture 3">
            <a:extLst>
              <a:ext uri="{FF2B5EF4-FFF2-40B4-BE49-F238E27FC236}">
                <a16:creationId xmlns:a16="http://schemas.microsoft.com/office/drawing/2014/main" id="{930A3C16-50B0-913B-A478-F4502B4D6427}"/>
              </a:ext>
            </a:extLst>
          </p:cNvPr>
          <p:cNvPicPr>
            <a:picLocks noChangeAspect="1"/>
          </p:cNvPicPr>
          <p:nvPr/>
        </p:nvPicPr>
        <p:blipFill>
          <a:blip r:embed="rId2"/>
          <a:stretch>
            <a:fillRect/>
          </a:stretch>
        </p:blipFill>
        <p:spPr>
          <a:xfrm>
            <a:off x="686931" y="711618"/>
            <a:ext cx="1246644" cy="1243527"/>
          </a:xfrm>
          <a:prstGeom prst="rect">
            <a:avLst/>
          </a:prstGeom>
        </p:spPr>
      </p:pic>
    </p:spTree>
    <p:extLst>
      <p:ext uri="{BB962C8B-B14F-4D97-AF65-F5344CB8AC3E}">
        <p14:creationId xmlns:p14="http://schemas.microsoft.com/office/powerpoint/2010/main" val="84168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1966" y="267525"/>
            <a:ext cx="4089400" cy="1030702"/>
          </a:xfrm>
        </p:spPr>
        <p:txBody>
          <a:bodyPr/>
          <a:lstStyle/>
          <a:p>
            <a:pPr algn="ctr"/>
            <a:r>
              <a:rPr lang="en-GB" b="1">
                <a:latin typeface="Calibri" panose="020F0502020204030204" pitchFamily="34" charset="0"/>
                <a:cs typeface="Calibri" panose="020F0502020204030204" pitchFamily="34" charset="0"/>
              </a:rPr>
              <a:t>INTERVENTIONS</a:t>
            </a:r>
          </a:p>
        </p:txBody>
      </p:sp>
      <p:sp>
        <p:nvSpPr>
          <p:cNvPr id="7" name="Content Placeholder 6"/>
          <p:cNvSpPr>
            <a:spLocks noGrp="1"/>
          </p:cNvSpPr>
          <p:nvPr>
            <p:ph idx="1"/>
          </p:nvPr>
        </p:nvSpPr>
        <p:spPr>
          <a:xfrm>
            <a:off x="654015" y="1540113"/>
            <a:ext cx="7835967" cy="1888888"/>
          </a:xfrm>
          <a:solidFill>
            <a:schemeClr val="bg1"/>
          </a:solidFill>
        </p:spPr>
        <p:txBody>
          <a:bodyPr>
            <a:normAutofit/>
          </a:bodyPr>
          <a:lstStyle/>
          <a:p>
            <a:pPr marL="0" indent="0">
              <a:buNone/>
            </a:pPr>
            <a:r>
              <a:rPr lang="en-GB" sz="1800" dirty="0">
                <a:latin typeface="Calibri" panose="020F0502020204030204" pitchFamily="34" charset="0"/>
                <a:cs typeface="Calibri" panose="020F0502020204030204" pitchFamily="34" charset="0"/>
              </a:rPr>
              <a:t>If quality first teaching is not enough to meet a child’s needs, then we put in place time-limited, evidenced-based interventions to target skills that we have identified as being delayed in developing for a child. The aim is for the child to catch up and to be age-appropriate with that skill. If this does not work, then we put in place personalised curriculums or provision on an individual basis to meet a child’s individual needs. </a:t>
            </a:r>
          </a:p>
        </p:txBody>
      </p:sp>
      <p:sp>
        <p:nvSpPr>
          <p:cNvPr id="8" name="Action Button: Home 4">
            <a:hlinkClick r:id="rId2" action="ppaction://hlinksldjump" highlightClick="1"/>
            <a:extLst>
              <a:ext uri="{FF2B5EF4-FFF2-40B4-BE49-F238E27FC236}">
                <a16:creationId xmlns:a16="http://schemas.microsoft.com/office/drawing/2014/main" id="{D5A5D5C8-F3FB-3B3F-1F82-9A2CFE54212F}"/>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89C357A0-01C9-DAA8-4F56-D6D48750A4ED}"/>
              </a:ext>
            </a:extLst>
          </p:cNvPr>
          <p:cNvGraphicFramePr>
            <a:graphicFrameLocks noGrp="1"/>
          </p:cNvGraphicFramePr>
          <p:nvPr>
            <p:extLst>
              <p:ext uri="{D42A27DB-BD31-4B8C-83A1-F6EECF244321}">
                <p14:modId xmlns:p14="http://schemas.microsoft.com/office/powerpoint/2010/main" val="2782673002"/>
              </p:ext>
            </p:extLst>
          </p:nvPr>
        </p:nvGraphicFramePr>
        <p:xfrm>
          <a:off x="356836" y="3428998"/>
          <a:ext cx="8430324" cy="2971801"/>
        </p:xfrm>
        <a:graphic>
          <a:graphicData uri="http://schemas.openxmlformats.org/drawingml/2006/table">
            <a:tbl>
              <a:tblPr firstRow="1" firstCol="1" bandRow="1"/>
              <a:tblGrid>
                <a:gridCol w="2107581">
                  <a:extLst>
                    <a:ext uri="{9D8B030D-6E8A-4147-A177-3AD203B41FA5}">
                      <a16:colId xmlns:a16="http://schemas.microsoft.com/office/drawing/2014/main" val="1646036955"/>
                    </a:ext>
                  </a:extLst>
                </a:gridCol>
                <a:gridCol w="2107581">
                  <a:extLst>
                    <a:ext uri="{9D8B030D-6E8A-4147-A177-3AD203B41FA5}">
                      <a16:colId xmlns:a16="http://schemas.microsoft.com/office/drawing/2014/main" val="4108040568"/>
                    </a:ext>
                  </a:extLst>
                </a:gridCol>
                <a:gridCol w="2107581">
                  <a:extLst>
                    <a:ext uri="{9D8B030D-6E8A-4147-A177-3AD203B41FA5}">
                      <a16:colId xmlns:a16="http://schemas.microsoft.com/office/drawing/2014/main" val="634605113"/>
                    </a:ext>
                  </a:extLst>
                </a:gridCol>
                <a:gridCol w="2107581">
                  <a:extLst>
                    <a:ext uri="{9D8B030D-6E8A-4147-A177-3AD203B41FA5}">
                      <a16:colId xmlns:a16="http://schemas.microsoft.com/office/drawing/2014/main" val="2901945467"/>
                    </a:ext>
                  </a:extLst>
                </a:gridCol>
              </a:tblGrid>
              <a:tr h="776915">
                <a:tc>
                  <a:txBody>
                    <a:bodyPr/>
                    <a:lstStyle/>
                    <a:p>
                      <a:pPr algn="ctr">
                        <a:lnSpc>
                          <a:spcPct val="107000"/>
                        </a:lnSpc>
                        <a:spcAft>
                          <a:spcPts val="800"/>
                        </a:spcAft>
                      </a:pPr>
                      <a:r>
                        <a:rPr lang="en-GB"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Communication &amp; Interaction</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n-GB"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Cognition &amp; Learning</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n-GB"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Emotional &amp; Mental Health</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en-GB" sz="16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Sensory and/or Physical</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40038887"/>
                  </a:ext>
                </a:extLst>
              </a:tr>
              <a:tr h="2194886">
                <a:tc>
                  <a:txBody>
                    <a:bodyPr/>
                    <a:lstStyle/>
                    <a:p>
                      <a:pPr marL="342900" lvl="0" indent="-342900">
                        <a:lnSpc>
                          <a:spcPct val="107000"/>
                        </a:lnSpc>
                        <a:buFont typeface="Symbol" panose="05050102010706020507" pitchFamily="18" charset="2"/>
                        <a:buChar char=""/>
                      </a:pPr>
                      <a:r>
                        <a:rPr lang="en-GB" sz="1600" kern="100" dirty="0" err="1">
                          <a:effectLst/>
                          <a:latin typeface="Calibri" panose="020F0502020204030204" pitchFamily="34" charset="0"/>
                          <a:ea typeface="Calibri" panose="020F0502020204030204" pitchFamily="34" charset="0"/>
                          <a:cs typeface="Times New Roman" panose="02020603050405020304" pitchFamily="18" charset="0"/>
                        </a:rPr>
                        <a:t>TalkBoost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 EYFS, KS1 &amp; KS2</a:t>
                      </a:r>
                    </a:p>
                    <a:p>
                      <a:pPr marL="0" lvl="0" indent="0">
                        <a:lnSpc>
                          <a:spcPct val="107000"/>
                        </a:lnSpc>
                        <a:buFont typeface="Symbol" panose="05050102010706020507" pitchFamily="18" charset="2"/>
                        <a:buNone/>
                      </a:pPr>
                      <a:r>
                        <a:rPr lang="en-GB" sz="16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are pleased to be a part of this years Early Language Support for Every Child (ELSEC) programme. A part of </a:t>
                      </a: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Read Write Inc</a:t>
                      </a:r>
                    </a:p>
                    <a:p>
                      <a:pPr marL="342900" lvl="0" indent="-342900">
                        <a:lnSpc>
                          <a:spcPct val="107000"/>
                        </a:lnSpc>
                        <a:buFont typeface="Symbol" panose="05050102010706020507" pitchFamily="18" charset="2"/>
                        <a:buChar char=""/>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Precision teaching</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GB" sz="1600" kern="100">
                          <a:effectLst/>
                          <a:latin typeface="Calibri" panose="020F0502020204030204" pitchFamily="34" charset="0"/>
                          <a:ea typeface="Calibri" panose="020F0502020204030204" pitchFamily="34" charset="0"/>
                          <a:cs typeface="Times New Roman" panose="02020603050405020304" pitchFamily="18" charset="0"/>
                        </a:rPr>
                        <a:t>Emotional Literacy support (ELSA)</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Sensory circuits </a:t>
                      </a:r>
                    </a:p>
                    <a:p>
                      <a:pPr marL="342900" lvl="0" indent="-342900">
                        <a:lnSpc>
                          <a:spcPct val="107000"/>
                        </a:lnSpc>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Physical interventions with our PE lead</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709104"/>
                  </a:ext>
                </a:extLst>
              </a:tr>
            </a:tbl>
          </a:graphicData>
        </a:graphic>
      </p:graphicFrame>
      <p:pic>
        <p:nvPicPr>
          <p:cNvPr id="5" name="Picture 4">
            <a:extLst>
              <a:ext uri="{FF2B5EF4-FFF2-40B4-BE49-F238E27FC236}">
                <a16:creationId xmlns:a16="http://schemas.microsoft.com/office/drawing/2014/main" id="{96C02577-6FE5-896D-0A1E-34301F6EE325}"/>
              </a:ext>
            </a:extLst>
          </p:cNvPr>
          <p:cNvPicPr>
            <a:picLocks noChangeAspect="1"/>
          </p:cNvPicPr>
          <p:nvPr/>
        </p:nvPicPr>
        <p:blipFill>
          <a:blip r:embed="rId3"/>
          <a:stretch>
            <a:fillRect/>
          </a:stretch>
        </p:blipFill>
        <p:spPr>
          <a:xfrm>
            <a:off x="2307771" y="5765736"/>
            <a:ext cx="1132113" cy="966675"/>
          </a:xfrm>
          <a:prstGeom prst="rect">
            <a:avLst/>
          </a:prstGeom>
        </p:spPr>
      </p:pic>
    </p:spTree>
    <p:extLst>
      <p:ext uri="{BB962C8B-B14F-4D97-AF65-F5344CB8AC3E}">
        <p14:creationId xmlns:p14="http://schemas.microsoft.com/office/powerpoint/2010/main" val="218975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9" name="Freeform: Shape 28">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31"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 name="Title 2"/>
          <p:cNvSpPr>
            <a:spLocks noGrp="1"/>
          </p:cNvSpPr>
          <p:nvPr>
            <p:ph type="title"/>
          </p:nvPr>
        </p:nvSpPr>
        <p:spPr>
          <a:xfrm>
            <a:off x="479323" y="629265"/>
            <a:ext cx="3849329" cy="1622322"/>
          </a:xfrm>
        </p:spPr>
        <p:txBody>
          <a:bodyPr vert="horz" lIns="91440" tIns="45720" rIns="91440" bIns="45720" rtlCol="0" anchor="ctr">
            <a:normAutofit/>
          </a:bodyPr>
          <a:lstStyle/>
          <a:p>
            <a:r>
              <a:rPr lang="en-US" sz="3600" b="0" i="0" kern="1200">
                <a:solidFill>
                  <a:srgbClr val="EBEBEB"/>
                </a:solidFill>
                <a:latin typeface="+mj-lt"/>
                <a:ea typeface="+mj-ea"/>
                <a:cs typeface="+mj-cs"/>
              </a:rPr>
              <a:t>Referral for an EHCP</a:t>
            </a:r>
          </a:p>
        </p:txBody>
      </p:sp>
      <p:pic>
        <p:nvPicPr>
          <p:cNvPr id="2" name="Picture 2" descr="Student at Desk">
            <a:extLst>
              <a:ext uri="{FF2B5EF4-FFF2-40B4-BE49-F238E27FC236}">
                <a16:creationId xmlns:a16="http://schemas.microsoft.com/office/drawing/2014/main" id="{D2B5A1D6-09BD-1CCF-725E-E16DDA505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36127" y="1566849"/>
            <a:ext cx="3621530" cy="374188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TextBox 18">
            <a:extLst>
              <a:ext uri="{FF2B5EF4-FFF2-40B4-BE49-F238E27FC236}">
                <a16:creationId xmlns:a16="http://schemas.microsoft.com/office/drawing/2014/main" id="{76459B50-7D04-D917-2751-CE239E0B1FB9}"/>
              </a:ext>
            </a:extLst>
          </p:cNvPr>
          <p:cNvSpPr txBox="1"/>
          <p:nvPr/>
        </p:nvSpPr>
        <p:spPr>
          <a:xfrm>
            <a:off x="479323" y="1876425"/>
            <a:ext cx="4160777" cy="4354052"/>
          </a:xfrm>
          <a:prstGeom prst="rect">
            <a:avLst/>
          </a:prstGeom>
        </p:spPr>
        <p:txBody>
          <a:bodyPr vert="horz" lIns="91440" tIns="45720" rIns="91440" bIns="45720" rtlCol="0" anchor="ctr">
            <a:normAutofit/>
          </a:bodyPr>
          <a:lstStyle/>
          <a:p>
            <a:pPr marL="357188" indent="-268288">
              <a:lnSpc>
                <a:spcPct val="90000"/>
              </a:lnSpc>
              <a:spcBef>
                <a:spcPts val="1000"/>
              </a:spcBef>
              <a:buClr>
                <a:schemeClr val="accent1"/>
              </a:buClr>
              <a:buSzPct val="80000"/>
              <a:buFont typeface="Wingdings 3" charset="2"/>
              <a:buChar char=""/>
            </a:pPr>
            <a:r>
              <a:rPr lang="en-US" sz="1000">
                <a:solidFill>
                  <a:srgbClr val="FFFFFF"/>
                </a:solidFill>
              </a:rPr>
              <a:t>An EHC Needs Assessment can be requested when a child has a learning difficulty or a disability and is not making the progress expected with the support that is being put in place, or the parents of the child believe that the education setting is not able to provide the help and support which is needed.</a:t>
            </a:r>
          </a:p>
          <a:p>
            <a:pPr marL="357188" indent="-268288">
              <a:lnSpc>
                <a:spcPct val="90000"/>
              </a:lnSpc>
              <a:spcBef>
                <a:spcPts val="1000"/>
              </a:spcBef>
              <a:buClr>
                <a:schemeClr val="accent1"/>
              </a:buClr>
              <a:buSzPct val="80000"/>
              <a:buFont typeface="Wingdings 3" charset="2"/>
              <a:buChar char=""/>
            </a:pPr>
            <a:r>
              <a:rPr lang="en-US" sz="1000">
                <a:solidFill>
                  <a:srgbClr val="FFFFFF"/>
                </a:solidFill>
              </a:rPr>
              <a:t>F</a:t>
            </a:r>
            <a:r>
              <a:rPr lang="en-US" sz="1000">
                <a:solidFill>
                  <a:srgbClr val="FFFFFF"/>
                </a:solidFill>
                <a:effectLst/>
              </a:rPr>
              <a:t>amilies and schools are encouraged to work together to discuss the provision in place for a child and decide if/when statutory assessment is appropriate. An EHC Needs Assessment is usually requested by the school but can be requested by a parent. </a:t>
            </a:r>
            <a:r>
              <a:rPr lang="en-US" sz="1000">
                <a:solidFill>
                  <a:srgbClr val="FFFFFF"/>
                </a:solidFill>
              </a:rPr>
              <a:t> </a:t>
            </a:r>
          </a:p>
          <a:p>
            <a:pPr marL="357188" indent="-268288">
              <a:lnSpc>
                <a:spcPct val="90000"/>
              </a:lnSpc>
              <a:spcBef>
                <a:spcPts val="1000"/>
              </a:spcBef>
              <a:buClr>
                <a:schemeClr val="accent1"/>
              </a:buClr>
              <a:buSzPct val="80000"/>
              <a:buFont typeface="Wingdings 3" charset="2"/>
              <a:buChar char=""/>
            </a:pPr>
            <a:r>
              <a:rPr lang="en-US" sz="1000">
                <a:solidFill>
                  <a:srgbClr val="FFFFFF"/>
                </a:solidFill>
              </a:rPr>
              <a:t>An EHC Needs Assessment may result in an Education, Health and Care Plan (EHCP) being issued. Parents have the right to appeal against a decision not to issue an EHC Plan.</a:t>
            </a:r>
          </a:p>
          <a:p>
            <a:pPr marL="357188" lvl="0" indent="-268288">
              <a:lnSpc>
                <a:spcPct val="90000"/>
              </a:lnSpc>
              <a:spcBef>
                <a:spcPts val="1000"/>
              </a:spcBef>
              <a:buClr>
                <a:schemeClr val="accent1"/>
              </a:buClr>
              <a:buSzPct val="80000"/>
              <a:buFont typeface="Wingdings 3" charset="2"/>
              <a:buChar char=""/>
            </a:pPr>
            <a:r>
              <a:rPr lang="en-US" sz="1000">
                <a:solidFill>
                  <a:srgbClr val="FFFFFF"/>
                </a:solidFill>
                <a:effectLst/>
              </a:rPr>
              <a:t>An EHCP is a document which sets out the education, health and social care needs of a child and the support that is necessary to help them to progress and achieve their outcomes (for some this may be up to age 25).</a:t>
            </a:r>
          </a:p>
          <a:p>
            <a:pPr marL="357188" lvl="0" indent="-268288">
              <a:lnSpc>
                <a:spcPct val="90000"/>
              </a:lnSpc>
              <a:spcBef>
                <a:spcPts val="1000"/>
              </a:spcBef>
              <a:buClr>
                <a:schemeClr val="accent1"/>
              </a:buClr>
              <a:buSzPct val="80000"/>
              <a:buFont typeface="Wingdings 3" charset="2"/>
              <a:buChar char=""/>
            </a:pPr>
            <a:r>
              <a:rPr lang="en-US" sz="1000">
                <a:solidFill>
                  <a:srgbClr val="FFFFFF"/>
                </a:solidFill>
                <a:effectLst/>
              </a:rPr>
              <a:t>Once the EHCP has been completed and agreed, it will be kept as part of the pupil’s formal record and reviewed at least annually by staff, parents and the pupil at an Annual Review meeting</a:t>
            </a:r>
            <a:r>
              <a:rPr lang="en-US" sz="1000">
                <a:solidFill>
                  <a:srgbClr val="FFFFFF"/>
                </a:solidFill>
              </a:rPr>
              <a:t>.</a:t>
            </a:r>
            <a:endParaRPr lang="en-US" sz="1000">
              <a:solidFill>
                <a:srgbClr val="FFFFFF"/>
              </a:solidFill>
              <a:effectLst/>
            </a:endParaRPr>
          </a:p>
        </p:txBody>
      </p:sp>
      <p:sp>
        <p:nvSpPr>
          <p:cNvPr id="20" name="Action Button: Home 4">
            <a:hlinkClick r:id="" action="ppaction://noaction" highlightClick="1"/>
            <a:extLst>
              <a:ext uri="{FF2B5EF4-FFF2-40B4-BE49-F238E27FC236}">
                <a16:creationId xmlns:a16="http://schemas.microsoft.com/office/drawing/2014/main" id="{0CAB9A88-1F53-EC92-AFA2-9A66C76CCDC1}"/>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224439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948" y="441999"/>
            <a:ext cx="5954752" cy="645141"/>
          </a:xfrm>
        </p:spPr>
        <p:txBody>
          <a:bodyPr>
            <a:normAutofit/>
          </a:bodyPr>
          <a:lstStyle/>
          <a:p>
            <a:pPr algn="ctr"/>
            <a:r>
              <a:rPr lang="en-GB" sz="3600" b="1">
                <a:latin typeface="Calibri" panose="020F0502020204030204" pitchFamily="34" charset="0"/>
                <a:cs typeface="Calibri" panose="020F0502020204030204" pitchFamily="34" charset="0"/>
              </a:rPr>
              <a:t>The graduated approach </a:t>
            </a:r>
          </a:p>
        </p:txBody>
      </p:sp>
      <p:pic>
        <p:nvPicPr>
          <p:cNvPr id="15" name="Picture 14">
            <a:extLst>
              <a:ext uri="{FF2B5EF4-FFF2-40B4-BE49-F238E27FC236}">
                <a16:creationId xmlns:a16="http://schemas.microsoft.com/office/drawing/2014/main" id="{5D63E975-CE19-ED6B-B5B7-291C20BC662C}"/>
              </a:ext>
            </a:extLst>
          </p:cNvPr>
          <p:cNvPicPr>
            <a:picLocks noChangeAspect="1"/>
          </p:cNvPicPr>
          <p:nvPr/>
        </p:nvPicPr>
        <p:blipFill>
          <a:blip r:embed="rId2"/>
          <a:stretch>
            <a:fillRect/>
          </a:stretch>
        </p:blipFill>
        <p:spPr>
          <a:xfrm>
            <a:off x="0" y="1579236"/>
            <a:ext cx="9144000" cy="4687745"/>
          </a:xfrm>
          <a:prstGeom prst="rect">
            <a:avLst/>
          </a:prstGeom>
        </p:spPr>
      </p:pic>
      <p:sp>
        <p:nvSpPr>
          <p:cNvPr id="17" name="TextBox 16">
            <a:extLst>
              <a:ext uri="{FF2B5EF4-FFF2-40B4-BE49-F238E27FC236}">
                <a16:creationId xmlns:a16="http://schemas.microsoft.com/office/drawing/2014/main" id="{9736BEC5-EBE8-3B7D-4179-F254D376B952}"/>
              </a:ext>
            </a:extLst>
          </p:cNvPr>
          <p:cNvSpPr txBox="1"/>
          <p:nvPr/>
        </p:nvSpPr>
        <p:spPr>
          <a:xfrm>
            <a:off x="457213" y="1148522"/>
            <a:ext cx="8787161" cy="369332"/>
          </a:xfrm>
          <a:prstGeom prst="rect">
            <a:avLst/>
          </a:prstGeom>
          <a:noFill/>
        </p:spPr>
        <p:txBody>
          <a:bodyPr wrap="square">
            <a:spAutoFit/>
          </a:bodyPr>
          <a:lstStyle/>
          <a:p>
            <a:r>
              <a:rPr lang="en-GB" sz="1800">
                <a:solidFill>
                  <a:schemeClr val="bg1"/>
                </a:solidFill>
                <a:effectLst/>
                <a:latin typeface="Calibri" panose="020F0502020204030204" pitchFamily="34" charset="0"/>
                <a:ea typeface="Calibri" panose="020F0502020204030204" pitchFamily="34" charset="0"/>
                <a:cs typeface="Calibri" panose="020F0502020204030204" pitchFamily="34" charset="0"/>
              </a:rPr>
              <a:t>The SENDCo identifies children with SEND through cycles of </a:t>
            </a:r>
            <a:r>
              <a:rPr lang="en-GB" sz="18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 plan, do, review</a:t>
            </a:r>
            <a:r>
              <a:rPr lang="en-GB" sz="180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GB">
              <a:solidFill>
                <a:schemeClr val="bg1"/>
              </a:solidFill>
            </a:endParaRPr>
          </a:p>
        </p:txBody>
      </p:sp>
      <p:sp>
        <p:nvSpPr>
          <p:cNvPr id="2" name="Action Button: Home 4">
            <a:hlinkClick r:id="rId3" action="ppaction://hlinksldjump" highlightClick="1"/>
            <a:extLst>
              <a:ext uri="{FF2B5EF4-FFF2-40B4-BE49-F238E27FC236}">
                <a16:creationId xmlns:a16="http://schemas.microsoft.com/office/drawing/2014/main" id="{C015D2EF-74B7-5818-DB39-DA50FD4C976D}"/>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35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66215" y="973668"/>
            <a:ext cx="6571060" cy="706964"/>
          </a:xfrm>
        </p:spPr>
        <p:txBody>
          <a:bodyPr>
            <a:normAutofit/>
          </a:bodyPr>
          <a:lstStyle/>
          <a:p>
            <a:pPr marL="0" indent="0">
              <a:lnSpc>
                <a:spcPct val="90000"/>
              </a:lnSpc>
              <a:buNone/>
            </a:pPr>
            <a:r>
              <a:rPr lang="en-GB" sz="2200" b="1">
                <a:solidFill>
                  <a:srgbClr val="EBEBEB"/>
                </a:solidFill>
                <a:effectLst/>
                <a:latin typeface="Calibri" panose="020F0502020204030204" pitchFamily="34" charset="0"/>
                <a:ea typeface="Calibri" panose="020F0502020204030204" pitchFamily="34" charset="0"/>
                <a:cs typeface="Times New Roman" panose="02020603050405020304" pitchFamily="18" charset="0"/>
              </a:rPr>
              <a:t>How does the school communicate with me and my child?</a:t>
            </a:r>
            <a:endParaRPr lang="en-GB" sz="2200" b="1">
              <a:solidFill>
                <a:srgbClr val="EBEBE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Content Placeholder 1"/>
          <p:cNvSpPr>
            <a:spLocks noGrp="1"/>
          </p:cNvSpPr>
          <p:nvPr>
            <p:ph idx="1"/>
          </p:nvPr>
        </p:nvSpPr>
        <p:spPr>
          <a:xfrm>
            <a:off x="523876" y="2432049"/>
            <a:ext cx="5207000" cy="4054475"/>
          </a:xfrm>
        </p:spPr>
        <p:txBody>
          <a:bodyPr anchor="ctr">
            <a:normAutofit/>
          </a:bodyPr>
          <a:lstStyle/>
          <a:p>
            <a:pPr marL="0" indent="0">
              <a:lnSpc>
                <a:spcPct val="90000"/>
              </a:lnSpc>
              <a:buNone/>
            </a:pPr>
            <a:r>
              <a:rPr lang="en-GB" sz="1100">
                <a:latin typeface="Calibri" panose="020F0502020204030204" pitchFamily="34" charset="0"/>
                <a:ea typeface="Calibri" panose="020F0502020204030204" pitchFamily="34" charset="0"/>
                <a:cs typeface="Times New Roman" panose="02020603050405020304" pitchFamily="18" charset="0"/>
              </a:rPr>
              <a:t>We value the importance of good home-school communication. All children on the SEND register have an Assess Plan Do Review (APDR) – this outlines your child’s targets and SEND provision. This is reviewed termly and your child also shares their ‘Pupil View’ when these are being completed. In addition to this, your child will have also completed a one page profile with their class teacher. During this the voice of your child is listened to as they share what they like and dislike and what they think their barriers to learning are and what they find works to overcome them. </a:t>
            </a:r>
          </a:p>
          <a:p>
            <a:pPr marL="0" indent="0">
              <a:lnSpc>
                <a:spcPct val="90000"/>
              </a:lnSpc>
              <a:buNone/>
            </a:pPr>
            <a:r>
              <a:rPr lang="en-GB" sz="1100">
                <a:latin typeface="Calibri" panose="020F0502020204030204" pitchFamily="34" charset="0"/>
                <a:ea typeface="Calibri" panose="020F0502020204030204" pitchFamily="34" charset="0"/>
                <a:cs typeface="Times New Roman" panose="02020603050405020304" pitchFamily="18" charset="0"/>
              </a:rPr>
              <a:t>We also share information in the following ways:</a:t>
            </a:r>
          </a:p>
          <a:p>
            <a:pPr>
              <a:lnSpc>
                <a:spcPct val="90000"/>
              </a:lnSpc>
            </a:pPr>
            <a:r>
              <a:rPr lang="en-GB" sz="1100">
                <a:effectLst/>
                <a:latin typeface="Calibri" panose="020F0502020204030204" pitchFamily="34" charset="0"/>
                <a:ea typeface="Calibri" panose="020F0502020204030204" pitchFamily="34" charset="0"/>
                <a:cs typeface="Times New Roman" panose="02020603050405020304" pitchFamily="18" charset="0"/>
              </a:rPr>
              <a:t>Parents’ </a:t>
            </a:r>
            <a:r>
              <a:rPr lang="en-GB" sz="1100">
                <a:latin typeface="Calibri" panose="020F0502020204030204" pitchFamily="34" charset="0"/>
                <a:ea typeface="Calibri" panose="020F0502020204030204" pitchFamily="34" charset="0"/>
                <a:cs typeface="Times New Roman" panose="02020603050405020304" pitchFamily="18" charset="0"/>
              </a:rPr>
              <a:t>e</a:t>
            </a:r>
            <a:r>
              <a:rPr lang="en-GB" sz="1100">
                <a:effectLst/>
                <a:latin typeface="Calibri" panose="020F0502020204030204" pitchFamily="34" charset="0"/>
                <a:ea typeface="Calibri" panose="020F0502020204030204" pitchFamily="34" charset="0"/>
                <a:cs typeface="Times New Roman" panose="02020603050405020304" pitchFamily="18" charset="0"/>
              </a:rPr>
              <a:t>venings with parents, children &amp; teachers in Autumn 2 and Spring 2. </a:t>
            </a:r>
          </a:p>
          <a:p>
            <a:pPr>
              <a:lnSpc>
                <a:spcPct val="90000"/>
              </a:lnSpc>
            </a:pPr>
            <a:r>
              <a:rPr lang="en-GB" sz="1100">
                <a:effectLst/>
                <a:latin typeface="Calibri" panose="020F0502020204030204" pitchFamily="34" charset="0"/>
                <a:ea typeface="Calibri" panose="020F0502020204030204" pitchFamily="34" charset="0"/>
                <a:cs typeface="Times New Roman" panose="02020603050405020304" pitchFamily="18" charset="0"/>
              </a:rPr>
              <a:t>Monthly newsletter.</a:t>
            </a:r>
          </a:p>
          <a:p>
            <a:pPr>
              <a:lnSpc>
                <a:spcPct val="90000"/>
              </a:lnSpc>
            </a:pPr>
            <a:r>
              <a:rPr lang="en-GB" sz="1100">
                <a:effectLst/>
                <a:latin typeface="Calibri" panose="020F0502020204030204" pitchFamily="34" charset="0"/>
                <a:ea typeface="Calibri" panose="020F0502020204030204" pitchFamily="34" charset="0"/>
                <a:cs typeface="Times New Roman" panose="02020603050405020304" pitchFamily="18" charset="0"/>
              </a:rPr>
              <a:t>Information on our website.</a:t>
            </a:r>
          </a:p>
          <a:p>
            <a:pPr>
              <a:lnSpc>
                <a:spcPct val="90000"/>
              </a:lnSpc>
            </a:pPr>
            <a:r>
              <a:rPr lang="en-GB" sz="1100">
                <a:effectLst/>
                <a:latin typeface="Calibri" panose="020F0502020204030204" pitchFamily="34" charset="0"/>
                <a:ea typeface="Calibri" panose="020F0502020204030204" pitchFamily="34" charset="0"/>
                <a:cs typeface="Times New Roman" panose="02020603050405020304" pitchFamily="18" charset="0"/>
              </a:rPr>
              <a:t>Class Dojo, Arbor &amp; email.</a:t>
            </a:r>
          </a:p>
          <a:p>
            <a:pPr>
              <a:lnSpc>
                <a:spcPct val="90000"/>
              </a:lnSpc>
            </a:pPr>
            <a:r>
              <a:rPr lang="en-GB" sz="1100">
                <a:effectLst/>
                <a:latin typeface="Calibri" panose="020F0502020204030204" pitchFamily="34" charset="0"/>
                <a:ea typeface="Calibri" panose="020F0502020204030204" pitchFamily="34" charset="0"/>
                <a:cs typeface="Times New Roman" panose="02020603050405020304" pitchFamily="18" charset="0"/>
              </a:rPr>
              <a:t>Annual reports.</a:t>
            </a:r>
            <a:r>
              <a:rPr lang="en-GB" sz="1100">
                <a:latin typeface="Calibri" panose="020F0502020204030204" pitchFamily="34" charset="0"/>
                <a:ea typeface="Calibri" panose="020F0502020204030204" pitchFamily="34" charset="0"/>
                <a:cs typeface="Times New Roman" panose="02020603050405020304" pitchFamily="18" charset="0"/>
              </a:rPr>
              <a:t> </a:t>
            </a:r>
          </a:p>
          <a:p>
            <a:pPr>
              <a:lnSpc>
                <a:spcPct val="90000"/>
              </a:lnSpc>
            </a:pPr>
            <a:r>
              <a:rPr lang="en-GB" sz="1100">
                <a:latin typeface="Calibri" panose="020F0502020204030204" pitchFamily="34" charset="0"/>
                <a:ea typeface="Calibri" panose="020F0502020204030204" pitchFamily="34" charset="0"/>
                <a:cs typeface="Times New Roman" panose="02020603050405020304" pitchFamily="18" charset="0"/>
              </a:rPr>
              <a:t>Annual Review Meetings (for children with an Education, Health and Care Plan).</a:t>
            </a:r>
          </a:p>
          <a:p>
            <a:pPr>
              <a:lnSpc>
                <a:spcPct val="90000"/>
              </a:lnSpc>
            </a:pPr>
            <a:r>
              <a:rPr lang="en-GB" sz="1100">
                <a:latin typeface="Calibri" panose="020F0502020204030204" pitchFamily="34" charset="0"/>
                <a:ea typeface="Calibri" panose="020F0502020204030204" pitchFamily="34" charset="0"/>
                <a:cs typeface="Times New Roman" panose="02020603050405020304" pitchFamily="18" charset="0"/>
              </a:rPr>
              <a:t>Team Around the Family (TAF) meetings (where outside agencies are involved).</a:t>
            </a:r>
          </a:p>
          <a:p>
            <a:pPr>
              <a:lnSpc>
                <a:spcPct val="90000"/>
              </a:lnSpc>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10" descr="Honor Roll Student">
            <a:extLst>
              <a:ext uri="{FF2B5EF4-FFF2-40B4-BE49-F238E27FC236}">
                <a16:creationId xmlns:a16="http://schemas.microsoft.com/office/drawing/2014/main" id="{77710B81-4D71-2917-7487-86CE662CF4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39" r="11492" b="-3"/>
          <a:stretch/>
        </p:blipFill>
        <p:spPr bwMode="auto">
          <a:xfrm>
            <a:off x="6386783" y="2775951"/>
            <a:ext cx="1567326"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Action Button: Home 4">
            <a:hlinkClick r:id="" action="ppaction://noaction" highlightClick="1"/>
            <a:extLst>
              <a:ext uri="{FF2B5EF4-FFF2-40B4-BE49-F238E27FC236}">
                <a16:creationId xmlns:a16="http://schemas.microsoft.com/office/drawing/2014/main" id="{7973B221-CEE5-9708-EC10-08E7B156FBA0}"/>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808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505200" y="764373"/>
            <a:ext cx="5124450" cy="1293028"/>
          </a:xfrm>
        </p:spPr>
        <p:txBody>
          <a:bodyPr>
            <a:normAutofit/>
          </a:bodyPr>
          <a:lstStyle/>
          <a:p>
            <a:r>
              <a:rPr lang="en-GB" b="1">
                <a:effectLst/>
                <a:latin typeface="Calibri" panose="020F0502020204030204" pitchFamily="34" charset="0"/>
                <a:ea typeface="Calibri" panose="020F0502020204030204" pitchFamily="34" charset="0"/>
                <a:cs typeface="Times New Roman" panose="02020603050405020304" pitchFamily="18" charset="0"/>
              </a:rPr>
              <a:t>How does my child have his/her say?</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ontent Placeholder 1"/>
          <p:cNvSpPr>
            <a:spLocks noGrp="1"/>
          </p:cNvSpPr>
          <p:nvPr>
            <p:ph idx="1"/>
          </p:nvPr>
        </p:nvSpPr>
        <p:spPr>
          <a:xfrm>
            <a:off x="3505200" y="2194560"/>
            <a:ext cx="5124450" cy="4024125"/>
          </a:xfrm>
        </p:spPr>
        <p:txBody>
          <a:bodyPr>
            <a:normAutofit fontScale="85000" lnSpcReduction="20000"/>
          </a:bodyPr>
          <a:lstStyle/>
          <a:p>
            <a:r>
              <a:rPr lang="en-GB" sz="1900">
                <a:latin typeface="Calibri" panose="020F0502020204030204" pitchFamily="34" charset="0"/>
                <a:ea typeface="Calibri" panose="020F0502020204030204" pitchFamily="34" charset="0"/>
                <a:cs typeface="Calibri" panose="020F0502020204030204" pitchFamily="34" charset="0"/>
              </a:rPr>
              <a:t>We talk to the children regularly about their learning and progress. </a:t>
            </a:r>
          </a:p>
          <a:p>
            <a:r>
              <a:rPr lang="en-GB" sz="1900">
                <a:latin typeface="Calibri" panose="020F0502020204030204" pitchFamily="34" charset="0"/>
                <a:cs typeface="Calibri" panose="020F0502020204030204" pitchFamily="34" charset="0"/>
              </a:rPr>
              <a:t>Children are encouraged to support making their One Page Profile, annually, to share their views. </a:t>
            </a:r>
          </a:p>
          <a:p>
            <a:r>
              <a:rPr lang="en-GB" sz="1900">
                <a:latin typeface="Calibri" panose="020F0502020204030204" pitchFamily="34" charset="0"/>
                <a:cs typeface="Calibri" panose="020F0502020204030204" pitchFamily="34" charset="0"/>
              </a:rPr>
              <a:t>Children are invited to parents’ evenings to share their views.</a:t>
            </a:r>
          </a:p>
          <a:p>
            <a:r>
              <a:rPr lang="en-GB" sz="1900">
                <a:effectLst/>
                <a:latin typeface="Calibri" panose="020F0502020204030204" pitchFamily="34" charset="0"/>
                <a:ea typeface="Calibri" panose="020F0502020204030204" pitchFamily="34" charset="0"/>
                <a:cs typeface="Calibri" panose="020F0502020204030204" pitchFamily="34" charset="0"/>
              </a:rPr>
              <a:t>Each class also has a Pupil Parliament representative to share their views, which includes children with SEND. </a:t>
            </a:r>
          </a:p>
          <a:p>
            <a:r>
              <a:rPr lang="en-GB" sz="1900">
                <a:effectLst/>
                <a:latin typeface="Calibri" panose="020F0502020204030204" pitchFamily="34" charset="0"/>
                <a:ea typeface="Calibri" panose="020F0502020204030204" pitchFamily="34" charset="0"/>
                <a:cs typeface="Calibri" panose="020F0502020204030204" pitchFamily="34" charset="0"/>
              </a:rPr>
              <a:t>The school </a:t>
            </a:r>
            <a:r>
              <a:rPr lang="en-GB" sz="1900">
                <a:latin typeface="Calibri" panose="020F0502020204030204" pitchFamily="34" charset="0"/>
                <a:ea typeface="Calibri" panose="020F0502020204030204" pitchFamily="34" charset="0"/>
                <a:cs typeface="Calibri" panose="020F0502020204030204" pitchFamily="34" charset="0"/>
              </a:rPr>
              <a:t>is continually</a:t>
            </a:r>
            <a:r>
              <a:rPr lang="en-GB" sz="1900">
                <a:effectLst/>
                <a:latin typeface="Calibri" panose="020F0502020204030204" pitchFamily="34" charset="0"/>
                <a:ea typeface="Calibri" panose="020F0502020204030204" pitchFamily="34" charset="0"/>
                <a:cs typeface="Calibri" panose="020F0502020204030204" pitchFamily="34" charset="0"/>
              </a:rPr>
              <a:t> </a:t>
            </a:r>
            <a:r>
              <a:rPr lang="en-GB" sz="1900">
                <a:latin typeface="Calibri" panose="020F0502020204030204" pitchFamily="34" charset="0"/>
                <a:ea typeface="Calibri" panose="020F0502020204030204" pitchFamily="34" charset="0"/>
                <a:cs typeface="Calibri" panose="020F0502020204030204" pitchFamily="34" charset="0"/>
              </a:rPr>
              <a:t>developing ‘Pupil Voice’, where children can share their ideas, thoughts and views about the learning they do.</a:t>
            </a:r>
          </a:p>
          <a:p>
            <a:r>
              <a:rPr lang="en-GB" sz="1900">
                <a:effectLst/>
                <a:latin typeface="Calibri" panose="020F0502020204030204" pitchFamily="34" charset="0"/>
                <a:ea typeface="Calibri" panose="020F0502020204030204" pitchFamily="34" charset="0"/>
                <a:cs typeface="Calibri" panose="020F0502020204030204" pitchFamily="34" charset="0"/>
              </a:rPr>
              <a:t>There is a consistent approach to children being a part of their learning journey. We have a positive school community and the children are taught </a:t>
            </a:r>
            <a:r>
              <a:rPr lang="en-GB" sz="1900">
                <a:latin typeface="Calibri" panose="020F0502020204030204" pitchFamily="34" charset="0"/>
                <a:ea typeface="Calibri" panose="020F0502020204030204" pitchFamily="34" charset="0"/>
                <a:cs typeface="Calibri" panose="020F0502020204030204" pitchFamily="34" charset="0"/>
              </a:rPr>
              <a:t>that they are able to speak to any adults in school about their learning, thoughts and feelings.</a:t>
            </a:r>
            <a:endParaRPr lang="en-GB" sz="1900">
              <a:effectLst/>
              <a:latin typeface="Calibri" panose="020F0502020204030204" pitchFamily="34" charset="0"/>
              <a:ea typeface="Calibri" panose="020F0502020204030204" pitchFamily="34" charset="0"/>
              <a:cs typeface="Calibri" panose="020F0502020204030204" pitchFamily="34" charset="0"/>
            </a:endParaRPr>
          </a:p>
          <a:p>
            <a:endParaRPr lang="en-GB" sz="1900"/>
          </a:p>
        </p:txBody>
      </p:sp>
      <p:pic>
        <p:nvPicPr>
          <p:cNvPr id="9" name="Picture 14" descr="Student at Desk">
            <a:extLst>
              <a:ext uri="{FF2B5EF4-FFF2-40B4-BE49-F238E27FC236}">
                <a16:creationId xmlns:a16="http://schemas.microsoft.com/office/drawing/2014/main" id="{6545DB76-B2F4-6241-FA25-B108502B1C2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 b="6788"/>
          <a:stretch/>
        </p:blipFill>
        <p:spPr bwMode="auto">
          <a:xfrm>
            <a:off x="473028" y="1667837"/>
            <a:ext cx="2733722" cy="3629133"/>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Home 4">
            <a:hlinkClick r:id="rId3" action="ppaction://hlinksldjump" highlightClick="1"/>
            <a:extLst>
              <a:ext uri="{FF2B5EF4-FFF2-40B4-BE49-F238E27FC236}">
                <a16:creationId xmlns:a16="http://schemas.microsoft.com/office/drawing/2014/main" id="{0EDA1976-E4F7-4C4E-5D68-B6C1C47E80E9}"/>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88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7" name="Freeform: Shape 1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19"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3" name="Title 2"/>
          <p:cNvSpPr>
            <a:spLocks noGrp="1"/>
          </p:cNvSpPr>
          <p:nvPr>
            <p:ph type="title"/>
          </p:nvPr>
        </p:nvSpPr>
        <p:spPr>
          <a:xfrm>
            <a:off x="745565" y="1130603"/>
            <a:ext cx="2506831" cy="4596794"/>
          </a:xfrm>
        </p:spPr>
        <p:txBody>
          <a:bodyPr anchor="ctr">
            <a:normAutofit/>
          </a:bodyPr>
          <a:lstStyle/>
          <a:p>
            <a:r>
              <a:rPr lang="en-GB" sz="2800" b="1">
                <a:solidFill>
                  <a:srgbClr val="EBEBEB"/>
                </a:solidFill>
                <a:effectLst/>
                <a:latin typeface="Calibri" panose="020F0502020204030204" pitchFamily="34" charset="0"/>
                <a:ea typeface="Calibri" panose="020F0502020204030204" pitchFamily="34" charset="0"/>
                <a:cs typeface="Times New Roman" panose="02020603050405020304" pitchFamily="18" charset="0"/>
              </a:rPr>
              <a:t>How will my child be supported with transitions?</a:t>
            </a:r>
            <a:endParaRPr lang="en-GB" sz="2800">
              <a:solidFill>
                <a:srgbClr val="EBEBE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53F1327-1FE5-DF5F-7940-8669501E2EDF}"/>
              </a:ext>
            </a:extLst>
          </p:cNvPr>
          <p:cNvSpPr>
            <a:spLocks noGrp="1"/>
          </p:cNvSpPr>
          <p:nvPr>
            <p:ph idx="1"/>
          </p:nvPr>
        </p:nvSpPr>
        <p:spPr>
          <a:xfrm>
            <a:off x="3967557" y="437513"/>
            <a:ext cx="4126961" cy="5954325"/>
          </a:xfrm>
        </p:spPr>
        <p:txBody>
          <a:bodyPr anchor="ctr">
            <a:normAutofit/>
          </a:bodyPr>
          <a:lstStyle/>
          <a:p>
            <a:pPr marL="0" indent="0">
              <a:lnSpc>
                <a:spcPct val="90000"/>
              </a:lnSpc>
              <a:spcBef>
                <a:spcPts val="0"/>
              </a:spcBef>
              <a:buNone/>
            </a:pPr>
            <a:r>
              <a:rPr lang="en-GB" sz="1100" b="1">
                <a:effectLst/>
                <a:latin typeface="Calibri" panose="020F0502020204030204" pitchFamily="34" charset="0"/>
                <a:ea typeface="Calibri" panose="020F0502020204030204" pitchFamily="34" charset="0"/>
                <a:cs typeface="Calibri" panose="020F0502020204030204" pitchFamily="34" charset="0"/>
              </a:rPr>
              <a:t>Transitions from pre-schools/nursery schools:</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pPr>
            <a:r>
              <a:rPr lang="en-GB" sz="1100">
                <a:latin typeface="Calibri" panose="020F0502020204030204" pitchFamily="34" charset="0"/>
                <a:ea typeface="Times New Roman" panose="02020603050405020304" pitchFamily="18" charset="0"/>
                <a:cs typeface="Calibri" panose="020F0502020204030204" pitchFamily="34" charset="0"/>
              </a:rPr>
              <a:t>Pupils due to join </a:t>
            </a:r>
            <a:r>
              <a:rPr lang="en-GB" sz="1100">
                <a:effectLst/>
                <a:latin typeface="Calibri" panose="020F0502020204030204" pitchFamily="34" charset="0"/>
                <a:ea typeface="Times New Roman" panose="02020603050405020304" pitchFamily="18" charset="0"/>
                <a:cs typeface="Calibri" panose="020F0502020204030204" pitchFamily="34" charset="0"/>
              </a:rPr>
              <a:t>our reception class receive a visit at their pre-school/nursery/home setting from the EYFS lead. The children visit the schoo</a:t>
            </a:r>
            <a:r>
              <a:rPr lang="en-GB" sz="1100">
                <a:latin typeface="Calibri" panose="020F0502020204030204" pitchFamily="34" charset="0"/>
                <a:ea typeface="Times New Roman" panose="02020603050405020304" pitchFamily="18" charset="0"/>
                <a:cs typeface="Calibri" panose="020F0502020204030204" pitchFamily="34" charset="0"/>
              </a:rPr>
              <a:t>l/classroom prior to starting and </a:t>
            </a:r>
            <a:r>
              <a:rPr lang="en-GB" sz="1100">
                <a:effectLst/>
                <a:latin typeface="Calibri" panose="020F0502020204030204" pitchFamily="34" charset="0"/>
                <a:ea typeface="Times New Roman" panose="02020603050405020304" pitchFamily="18" charset="0"/>
                <a:cs typeface="Calibri" panose="020F0502020204030204" pitchFamily="34" charset="0"/>
              </a:rPr>
              <a:t>meet with staff. Where a child already has identified special educational needs, the SENCo will also visit the child in their pre-school </a:t>
            </a:r>
            <a:r>
              <a:rPr lang="en-GB" sz="1100">
                <a:latin typeface="Calibri" panose="020F0502020204030204" pitchFamily="34" charset="0"/>
                <a:ea typeface="Times New Roman" panose="02020603050405020304" pitchFamily="18" charset="0"/>
                <a:cs typeface="Calibri" panose="020F0502020204030204" pitchFamily="34" charset="0"/>
              </a:rPr>
              <a:t>setting. The SENCo and/or Reception class staff will attend pre-school TAC meetings prior to a child with SEND attending school if appropriate. If suitable a child may be encouraged to visit their new setting multiple times.</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marL="342900" indent="-685800">
              <a:lnSpc>
                <a:spcPct val="90000"/>
              </a:lnSpc>
              <a:spcBef>
                <a:spcPts val="0"/>
              </a:spcBef>
              <a:buNone/>
            </a:pPr>
            <a:r>
              <a:rPr lang="en-GB" sz="1100" b="1">
                <a:effectLst/>
                <a:latin typeface="Calibri" panose="020F0502020204030204" pitchFamily="34" charset="0"/>
                <a:ea typeface="Calibri" panose="020F0502020204030204" pitchFamily="34" charset="0"/>
                <a:cs typeface="Calibri" panose="020F0502020204030204" pitchFamily="34" charset="0"/>
              </a:rPr>
              <a:t>Transitions from class to class:</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pPr>
            <a:r>
              <a:rPr lang="en-GB" sz="1100">
                <a:effectLst/>
                <a:latin typeface="Calibri" panose="020F0502020204030204" pitchFamily="34" charset="0"/>
                <a:ea typeface="Times New Roman" panose="02020603050405020304" pitchFamily="18" charset="0"/>
                <a:cs typeface="Calibri" panose="020F0502020204030204" pitchFamily="34" charset="0"/>
              </a:rPr>
              <a:t>Prior to the start of a new academic year, class teachers and LSAs receive information about the SEND children in their class, including </a:t>
            </a:r>
            <a:r>
              <a:rPr lang="en-GB" sz="1100">
                <a:latin typeface="Calibri" panose="020F0502020204030204" pitchFamily="34" charset="0"/>
                <a:ea typeface="Times New Roman" panose="02020603050405020304" pitchFamily="18" charset="0"/>
                <a:cs typeface="Calibri" panose="020F0502020204030204" pitchFamily="34" charset="0"/>
              </a:rPr>
              <a:t>their </a:t>
            </a:r>
            <a:r>
              <a:rPr lang="en-GB" sz="1100">
                <a:effectLst/>
                <a:latin typeface="Calibri" panose="020F0502020204030204" pitchFamily="34" charset="0"/>
                <a:ea typeface="Times New Roman" panose="02020603050405020304" pitchFamily="18" charset="0"/>
                <a:cs typeface="Calibri" panose="020F0502020204030204" pitchFamily="34" charset="0"/>
              </a:rPr>
              <a:t>Assess, Plan, Do, Review (APDR) and One Page Profile.</a:t>
            </a:r>
            <a:r>
              <a:rPr lang="en-GB" sz="1100">
                <a:latin typeface="Calibri" panose="020F0502020204030204" pitchFamily="34" charset="0"/>
                <a:ea typeface="Times New Roman" panose="02020603050405020304" pitchFamily="18" charset="0"/>
                <a:cs typeface="Calibri" panose="020F0502020204030204" pitchFamily="34" charset="0"/>
              </a:rPr>
              <a:t> </a:t>
            </a:r>
            <a:r>
              <a:rPr lang="en-GB" sz="1100">
                <a:effectLst/>
                <a:latin typeface="Calibri" panose="020F0502020204030204" pitchFamily="34" charset="0"/>
                <a:ea typeface="Times New Roman" panose="02020603050405020304" pitchFamily="18" charset="0"/>
                <a:cs typeface="Calibri" panose="020F0502020204030204" pitchFamily="34" charset="0"/>
              </a:rPr>
              <a:t>Relevant training/courses is arranged for teachers/LSAs as needed.</a:t>
            </a:r>
          </a:p>
          <a:p>
            <a:pPr>
              <a:lnSpc>
                <a:spcPct val="90000"/>
              </a:lnSpc>
              <a:spcBef>
                <a:spcPts val="0"/>
              </a:spcBef>
            </a:pPr>
            <a:r>
              <a:rPr lang="en-GB" sz="1100">
                <a:latin typeface="Calibri" panose="020F0502020204030204" pitchFamily="34" charset="0"/>
                <a:ea typeface="Calibri" panose="020F0502020204030204" pitchFamily="34" charset="0"/>
                <a:cs typeface="Calibri" panose="020F0502020204030204" pitchFamily="34" charset="0"/>
              </a:rPr>
              <a:t>In the Summer term prior to the new academic year transition mornings take place to meet the new teacher and class. If suitable a child may also be encouraged to briefly visit their new teacher multiple times to become more familiar with their new teacher, classroom.</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marL="342900" indent="-685800">
              <a:lnSpc>
                <a:spcPct val="90000"/>
              </a:lnSpc>
              <a:spcBef>
                <a:spcPts val="0"/>
              </a:spcBef>
              <a:buNone/>
            </a:pPr>
            <a:r>
              <a:rPr lang="en-GB" sz="1100" b="1">
                <a:effectLst/>
                <a:latin typeface="Calibri" panose="020F0502020204030204" pitchFamily="34" charset="0"/>
                <a:ea typeface="Calibri" panose="020F0502020204030204" pitchFamily="34" charset="0"/>
                <a:cs typeface="Calibri" panose="020F0502020204030204" pitchFamily="34" charset="0"/>
              </a:rPr>
              <a:t>Transitions to/from another primary school: </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pPr>
            <a:r>
              <a:rPr lang="en-GB" sz="1100">
                <a:effectLst/>
                <a:latin typeface="Calibri" panose="020F0502020204030204" pitchFamily="34" charset="0"/>
                <a:ea typeface="Times New Roman" panose="02020603050405020304" pitchFamily="18" charset="0"/>
                <a:cs typeface="Calibri" panose="020F0502020204030204" pitchFamily="34" charset="0"/>
              </a:rPr>
              <a:t>All children with SEND can visit the school and have a tour prior to starting to familiarise themselves with the staff, school structure, and main sites including toilets, hall, playground etc.</a:t>
            </a:r>
            <a:endParaRPr lang="en-GB" sz="110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0"/>
              </a:spcBef>
            </a:pPr>
            <a:r>
              <a:rPr lang="en-GB" sz="1100">
                <a:effectLst/>
                <a:latin typeface="Calibri" panose="020F0502020204030204" pitchFamily="34" charset="0"/>
                <a:ea typeface="Calibri" panose="020F0502020204030204" pitchFamily="34" charset="0"/>
                <a:cs typeface="Calibri" panose="020F0502020204030204" pitchFamily="34" charset="0"/>
              </a:rPr>
              <a:t>We have a highly skilled pastoral team to monitor well-being and </a:t>
            </a:r>
            <a:r>
              <a:rPr lang="en-GB" sz="1100">
                <a:latin typeface="Calibri" panose="020F0502020204030204" pitchFamily="34" charset="0"/>
                <a:ea typeface="Calibri" panose="020F0502020204030204" pitchFamily="34" charset="0"/>
                <a:cs typeface="Calibri" panose="020F0502020204030204" pitchFamily="34" charset="0"/>
              </a:rPr>
              <a:t>P</a:t>
            </a:r>
            <a:r>
              <a:rPr lang="en-GB" sz="1100">
                <a:effectLst/>
                <a:latin typeface="Calibri" panose="020F0502020204030204" pitchFamily="34" charset="0"/>
                <a:ea typeface="Calibri" panose="020F0502020204030204" pitchFamily="34" charset="0"/>
                <a:cs typeface="Calibri" panose="020F0502020204030204" pitchFamily="34" charset="0"/>
              </a:rPr>
              <a:t>layground Pals to help children make new friends.</a:t>
            </a:r>
          </a:p>
          <a:p>
            <a:pPr>
              <a:lnSpc>
                <a:spcPct val="90000"/>
              </a:lnSpc>
              <a:spcBef>
                <a:spcPts val="0"/>
              </a:spcBef>
            </a:pPr>
            <a:r>
              <a:rPr lang="en-GB" sz="1100">
                <a:effectLst/>
                <a:latin typeface="Calibri" panose="020F0502020204030204" pitchFamily="34" charset="0"/>
                <a:ea typeface="Calibri" panose="020F0502020204030204" pitchFamily="34" charset="0"/>
                <a:cs typeface="Calibri" panose="020F0502020204030204" pitchFamily="34" charset="0"/>
              </a:rPr>
              <a:t>All school SEND records </a:t>
            </a:r>
            <a:r>
              <a:rPr lang="en-GB" sz="1100">
                <a:latin typeface="Calibri" panose="020F0502020204030204" pitchFamily="34" charset="0"/>
                <a:ea typeface="Calibri" panose="020F0502020204030204" pitchFamily="34" charset="0"/>
                <a:cs typeface="Calibri" panose="020F0502020204030204" pitchFamily="34" charset="0"/>
              </a:rPr>
              <a:t>are </a:t>
            </a:r>
            <a:r>
              <a:rPr lang="en-GB" sz="1100">
                <a:effectLst/>
                <a:latin typeface="Calibri" panose="020F0502020204030204" pitchFamily="34" charset="0"/>
                <a:ea typeface="Calibri" panose="020F0502020204030204" pitchFamily="34" charset="0"/>
                <a:cs typeface="Calibri" panose="020F0502020204030204" pitchFamily="34" charset="0"/>
              </a:rPr>
              <a:t>passed on </a:t>
            </a:r>
            <a:r>
              <a:rPr lang="en-GB" sz="1100">
                <a:latin typeface="Calibri" panose="020F0502020204030204" pitchFamily="34" charset="0"/>
                <a:ea typeface="Calibri" panose="020F0502020204030204" pitchFamily="34" charset="0"/>
                <a:cs typeface="Calibri" panose="020F0502020204030204" pitchFamily="34" charset="0"/>
              </a:rPr>
              <a:t>to </a:t>
            </a:r>
            <a:r>
              <a:rPr lang="en-GB" sz="1100">
                <a:effectLst/>
                <a:latin typeface="Calibri" panose="020F0502020204030204" pitchFamily="34" charset="0"/>
                <a:ea typeface="Calibri" panose="020F0502020204030204" pitchFamily="34" charset="0"/>
                <a:cs typeface="Calibri" panose="020F0502020204030204" pitchFamily="34" charset="0"/>
              </a:rPr>
              <a:t>any other school a child transfers to.</a:t>
            </a:r>
          </a:p>
          <a:p>
            <a:pPr marL="0" indent="0">
              <a:lnSpc>
                <a:spcPct val="90000"/>
              </a:lnSpc>
              <a:spcBef>
                <a:spcPts val="0"/>
              </a:spcBef>
              <a:buNone/>
            </a:pPr>
            <a:r>
              <a:rPr lang="en-GB" sz="1100" b="1">
                <a:effectLst/>
                <a:latin typeface="Calibri" panose="020F0502020204030204" pitchFamily="34" charset="0"/>
                <a:ea typeface="Calibri" panose="020F0502020204030204" pitchFamily="34" charset="0"/>
                <a:cs typeface="Calibri" panose="020F0502020204030204" pitchFamily="34" charset="0"/>
              </a:rPr>
              <a:t>Transitions to secondary school:</a:t>
            </a:r>
          </a:p>
          <a:p>
            <a:pPr>
              <a:lnSpc>
                <a:spcPct val="90000"/>
              </a:lnSpc>
              <a:spcBef>
                <a:spcPts val="0"/>
              </a:spcBef>
            </a:pPr>
            <a:r>
              <a:rPr lang="en-GB" sz="1100">
                <a:effectLst/>
                <a:latin typeface="Calibri" panose="020F0502020204030204" pitchFamily="34" charset="0"/>
                <a:ea typeface="Calibri" panose="020F0502020204030204" pitchFamily="34" charset="0"/>
                <a:cs typeface="Calibri" panose="020F0502020204030204" pitchFamily="34" charset="0"/>
              </a:rPr>
              <a:t>Staff at Aqueduct Academy endeavour to communicate with the SENCo of any Secondary School due to receive any of our SEND pupils to discuss the specific needs of the child. Families are always included in any meetings, as are the teacher, SENCo and child.</a:t>
            </a:r>
          </a:p>
          <a:p>
            <a:pPr>
              <a:lnSpc>
                <a:spcPct val="90000"/>
              </a:lnSpc>
              <a:spcBef>
                <a:spcPts val="0"/>
              </a:spcBef>
            </a:pPr>
            <a:r>
              <a:rPr lang="en-GB" sz="1100">
                <a:latin typeface="Calibri" panose="020F0502020204030204" pitchFamily="34" charset="0"/>
                <a:ea typeface="Calibri" panose="020F0502020204030204" pitchFamily="34" charset="0"/>
                <a:cs typeface="Calibri" panose="020F0502020204030204" pitchFamily="34" charset="0"/>
              </a:rPr>
              <a:t>Where possible your child will visit their new school on several occasions and in some cases staff from the new school will visit your child here at Aqueduct.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GB" sz="1100"/>
          </a:p>
        </p:txBody>
      </p:sp>
      <p:sp>
        <p:nvSpPr>
          <p:cNvPr id="6" name="Action Button: Home 4">
            <a:hlinkClick r:id="" action="ppaction://noaction" highlightClick="1"/>
            <a:extLst>
              <a:ext uri="{FF2B5EF4-FFF2-40B4-BE49-F238E27FC236}">
                <a16:creationId xmlns:a16="http://schemas.microsoft.com/office/drawing/2014/main" id="{2BD1E78C-6EA9-BEC9-EAF8-C8CA4862927F}"/>
              </a:ext>
            </a:extLst>
          </p:cNvPr>
          <p:cNvSpPr/>
          <p:nvPr/>
        </p:nvSpPr>
        <p:spPr>
          <a:xfrm>
            <a:off x="8484176" y="6383617"/>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728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1384" y="169510"/>
            <a:ext cx="3022600" cy="1293028"/>
          </a:xfrm>
        </p:spPr>
        <p:txBody>
          <a:bodyPr/>
          <a:lstStyle/>
          <a:p>
            <a:pPr algn="ctr"/>
            <a:r>
              <a:rPr lang="en-GB" b="1">
                <a:latin typeface="Calibri" panose="020F0502020204030204" pitchFamily="34" charset="0"/>
                <a:cs typeface="Calibri" panose="020F0502020204030204" pitchFamily="34" charset="0"/>
              </a:rPr>
              <a:t>SEND Facilities</a:t>
            </a:r>
          </a:p>
        </p:txBody>
      </p:sp>
      <p:sp>
        <p:nvSpPr>
          <p:cNvPr id="4" name="TextBox 3"/>
          <p:cNvSpPr txBox="1"/>
          <p:nvPr/>
        </p:nvSpPr>
        <p:spPr>
          <a:xfrm>
            <a:off x="88552" y="5857493"/>
            <a:ext cx="8320194" cy="646331"/>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Our Pitstop is used for social, emotional and mental health interventions with our Inclusion Support Manager Mrs Batchelor.</a:t>
            </a:r>
          </a:p>
        </p:txBody>
      </p:sp>
      <p:sp>
        <p:nvSpPr>
          <p:cNvPr id="5" name="TextBox 4"/>
          <p:cNvSpPr txBox="1"/>
          <p:nvPr/>
        </p:nvSpPr>
        <p:spPr>
          <a:xfrm>
            <a:off x="538059" y="1087198"/>
            <a:ext cx="8320194" cy="830997"/>
          </a:xfrm>
          <a:prstGeom prst="rect">
            <a:avLst/>
          </a:prstGeom>
          <a:noFill/>
        </p:spPr>
        <p:txBody>
          <a:bodyPr wrap="square" rtlCol="0">
            <a:spAutoFit/>
          </a:bodyPr>
          <a:lstStyle/>
          <a:p>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W</a:t>
            </a:r>
            <a:r>
              <a:rPr lang="en-GB" sz="1600">
                <a:solidFill>
                  <a:schemeClr val="bg1"/>
                </a:solidFill>
                <a:effectLst/>
                <a:latin typeface="Calibri" panose="020F0502020204030204" pitchFamily="34" charset="0"/>
                <a:ea typeface="Calibri" panose="020F0502020204030204" pitchFamily="34" charset="0"/>
                <a:cs typeface="Calibri" panose="020F0502020204030204" pitchFamily="34" charset="0"/>
              </a:rPr>
              <a:t>e </a:t>
            </a: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have a f</a:t>
            </a:r>
            <a:r>
              <a:rPr lang="en-GB" sz="1600">
                <a:solidFill>
                  <a:schemeClr val="bg1"/>
                </a:solidFill>
                <a:effectLst/>
                <a:latin typeface="Calibri" panose="020F0502020204030204" pitchFamily="34" charset="0"/>
                <a:ea typeface="Calibri" panose="020F0502020204030204" pitchFamily="34" charset="0"/>
                <a:cs typeface="Calibri" panose="020F0502020204030204" pitchFamily="34" charset="0"/>
              </a:rPr>
              <a:t>ully accessible school building (including stairlift) and an accessible toilet with </a:t>
            </a:r>
            <a:r>
              <a:rPr lang="en-GB" sz="1600">
                <a:solidFill>
                  <a:schemeClr val="bg1"/>
                </a:solidFill>
                <a:latin typeface="Calibri" panose="020F0502020204030204" pitchFamily="34" charset="0"/>
                <a:ea typeface="Calibri" panose="020F0502020204030204" pitchFamily="34" charset="0"/>
                <a:cs typeface="Calibri" panose="020F0502020204030204" pitchFamily="34" charset="0"/>
              </a:rPr>
              <a:t>hoist. </a:t>
            </a:r>
            <a:r>
              <a:rPr lang="en-GB" sz="1600">
                <a:solidFill>
                  <a:schemeClr val="bg1"/>
                </a:solidFill>
                <a:latin typeface="Calibri" panose="020F0502020204030204" pitchFamily="34" charset="0"/>
                <a:cs typeface="Calibri" panose="020F0502020204030204" pitchFamily="34" charset="0"/>
              </a:rPr>
              <a:t>We also have breakout spaces across the school, for quieter focused support, including a sensory room and ‘mini’ pitstop.</a:t>
            </a:r>
          </a:p>
        </p:txBody>
      </p:sp>
      <p:sp>
        <p:nvSpPr>
          <p:cNvPr id="6" name="Action Button: Home 4">
            <a:hlinkClick r:id="rId2" action="ppaction://hlinksldjump" highlightClick="1"/>
            <a:extLst>
              <a:ext uri="{FF2B5EF4-FFF2-40B4-BE49-F238E27FC236}">
                <a16:creationId xmlns:a16="http://schemas.microsoft.com/office/drawing/2014/main" id="{FBD194A4-6461-349E-B1A9-1346E2C1390A}"/>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208803E-5529-9748-5B57-B22FBD66BE1A}"/>
              </a:ext>
            </a:extLst>
          </p:cNvPr>
          <p:cNvPicPr>
            <a:picLocks noChangeAspect="1"/>
          </p:cNvPicPr>
          <p:nvPr/>
        </p:nvPicPr>
        <p:blipFill>
          <a:blip r:embed="rId3"/>
          <a:stretch>
            <a:fillRect/>
          </a:stretch>
        </p:blipFill>
        <p:spPr>
          <a:xfrm>
            <a:off x="1547322" y="2946326"/>
            <a:ext cx="2536426" cy="1883035"/>
          </a:xfrm>
          <a:prstGeom prst="rect">
            <a:avLst/>
          </a:prstGeom>
        </p:spPr>
      </p:pic>
      <p:pic>
        <p:nvPicPr>
          <p:cNvPr id="9" name="Picture 8">
            <a:extLst>
              <a:ext uri="{FF2B5EF4-FFF2-40B4-BE49-F238E27FC236}">
                <a16:creationId xmlns:a16="http://schemas.microsoft.com/office/drawing/2014/main" id="{C1EB5961-3D44-7509-D078-C5F79F573D9C}"/>
              </a:ext>
            </a:extLst>
          </p:cNvPr>
          <p:cNvPicPr>
            <a:picLocks noChangeAspect="1"/>
          </p:cNvPicPr>
          <p:nvPr/>
        </p:nvPicPr>
        <p:blipFill>
          <a:blip r:embed="rId4"/>
          <a:stretch>
            <a:fillRect/>
          </a:stretch>
        </p:blipFill>
        <p:spPr>
          <a:xfrm>
            <a:off x="5060253" y="2360296"/>
            <a:ext cx="2375372" cy="3038354"/>
          </a:xfrm>
          <a:prstGeom prst="rect">
            <a:avLst/>
          </a:prstGeom>
        </p:spPr>
      </p:pic>
    </p:spTree>
    <p:extLst>
      <p:ext uri="{BB962C8B-B14F-4D97-AF65-F5344CB8AC3E}">
        <p14:creationId xmlns:p14="http://schemas.microsoft.com/office/powerpoint/2010/main" val="2384251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1921" y="224329"/>
            <a:ext cx="4549697" cy="1293028"/>
          </a:xfrm>
        </p:spPr>
        <p:txBody>
          <a:bodyPr/>
          <a:lstStyle/>
          <a:p>
            <a:pPr algn="l"/>
            <a:r>
              <a:rPr lang="en-GB" b="1">
                <a:latin typeface="Calibri" panose="020F0502020204030204" pitchFamily="34" charset="0"/>
                <a:cs typeface="Calibri" panose="020F0502020204030204" pitchFamily="34" charset="0"/>
              </a:rPr>
              <a:t>SEND resources </a:t>
            </a:r>
          </a:p>
        </p:txBody>
      </p:sp>
      <p:sp>
        <p:nvSpPr>
          <p:cNvPr id="2" name="Content Placeholder 1"/>
          <p:cNvSpPr>
            <a:spLocks noGrp="1"/>
          </p:cNvSpPr>
          <p:nvPr>
            <p:ph idx="1"/>
          </p:nvPr>
        </p:nvSpPr>
        <p:spPr>
          <a:xfrm>
            <a:off x="134994" y="2058754"/>
            <a:ext cx="8874011" cy="5981700"/>
          </a:xfrm>
        </p:spPr>
        <p:txBody>
          <a:bodyPr>
            <a:normAutofit/>
          </a:bodyPr>
          <a:lstStyle/>
          <a:p>
            <a:pPr marL="0" indent="0">
              <a:buNone/>
            </a:pPr>
            <a:r>
              <a:rPr lang="en-GB" sz="1000">
                <a:latin typeface="Calibri" panose="020F0502020204030204" pitchFamily="34" charset="0"/>
                <a:cs typeface="Calibri" panose="020F0502020204030204" pitchFamily="34" charset="0"/>
              </a:rPr>
              <a:t>All children in school have access to equipment and resources to support them in their learning such as sound charts, number lines etc. These resources are available for children to access themselves.</a:t>
            </a:r>
          </a:p>
          <a:p>
            <a:pPr marL="0" indent="0">
              <a:buNone/>
            </a:pPr>
            <a:r>
              <a:rPr lang="en-GB" sz="1000">
                <a:latin typeface="Calibri" panose="020F0502020204030204" pitchFamily="34" charset="0"/>
                <a:cs typeface="Calibri" panose="020F0502020204030204" pitchFamily="34" charset="0"/>
              </a:rPr>
              <a:t>We have a wide range of SEND resources and equipment for use throughout the school if needed or recommended. </a:t>
            </a:r>
          </a:p>
          <a:p>
            <a:pPr marL="0" indent="0">
              <a:buNone/>
            </a:pPr>
            <a:r>
              <a:rPr lang="en-GB" sz="1000">
                <a:latin typeface="Calibri" panose="020F0502020204030204" pitchFamily="34" charset="0"/>
                <a:cs typeface="Calibri" panose="020F0502020204030204" pitchFamily="34" charset="0"/>
              </a:rPr>
              <a:t>We are also visited twice a week by Nugget, our school dog, who works with Mrs Batchelor and our children.</a:t>
            </a:r>
          </a:p>
          <a:p>
            <a:pPr marL="0" indent="0">
              <a:buNone/>
            </a:pPr>
            <a:r>
              <a:rPr lang="en-GB" sz="1000">
                <a:latin typeface="Calibri" panose="020F0502020204030204" pitchFamily="34" charset="0"/>
                <a:cs typeface="Calibri" panose="020F0502020204030204" pitchFamily="34" charset="0"/>
              </a:rPr>
              <a:t>Classroom based resources include:</a:t>
            </a:r>
          </a:p>
          <a:p>
            <a:pPr indent="0"/>
            <a:r>
              <a:rPr lang="en-GB" sz="1000">
                <a:latin typeface="Calibri" panose="020F0502020204030204" pitchFamily="34" charset="0"/>
                <a:cs typeface="Calibri" panose="020F0502020204030204" pitchFamily="34" charset="0"/>
              </a:rPr>
              <a:t>Writing and foot slopes</a:t>
            </a:r>
          </a:p>
          <a:p>
            <a:pPr indent="0"/>
            <a:r>
              <a:rPr lang="en-GB" sz="1000">
                <a:latin typeface="Calibri" panose="020F0502020204030204" pitchFamily="34" charset="0"/>
                <a:cs typeface="Calibri" panose="020F0502020204030204" pitchFamily="34" charset="0"/>
              </a:rPr>
              <a:t>Pencil grips</a:t>
            </a:r>
          </a:p>
          <a:p>
            <a:pPr indent="0"/>
            <a:r>
              <a:rPr lang="en-GB" sz="1000">
                <a:latin typeface="Calibri" panose="020F0502020204030204" pitchFamily="34" charset="0"/>
                <a:cs typeface="Calibri" panose="020F0502020204030204" pitchFamily="34" charset="0"/>
              </a:rPr>
              <a:t>Specialist cutlery </a:t>
            </a:r>
          </a:p>
          <a:p>
            <a:pPr indent="0"/>
            <a:r>
              <a:rPr lang="en-GB" sz="1000">
                <a:latin typeface="Calibri" panose="020F0502020204030204" pitchFamily="34" charset="0"/>
                <a:cs typeface="Calibri" panose="020F0502020204030204" pitchFamily="34" charset="0"/>
              </a:rPr>
              <a:t>Fiddle toys</a:t>
            </a:r>
          </a:p>
          <a:p>
            <a:pPr indent="0"/>
            <a:r>
              <a:rPr lang="en-GB" sz="1000">
                <a:latin typeface="Calibri" panose="020F0502020204030204" pitchFamily="34" charset="0"/>
                <a:cs typeface="Calibri" panose="020F0502020204030204" pitchFamily="34" charset="0"/>
              </a:rPr>
              <a:t>Stress balls</a:t>
            </a:r>
          </a:p>
          <a:p>
            <a:pPr indent="0"/>
            <a:r>
              <a:rPr lang="en-GB" sz="1000">
                <a:latin typeface="Calibri" panose="020F0502020204030204" pitchFamily="34" charset="0"/>
                <a:cs typeface="Calibri" panose="020F0502020204030204" pitchFamily="34" charset="0"/>
              </a:rPr>
              <a:t>Ear defenders</a:t>
            </a:r>
          </a:p>
          <a:p>
            <a:pPr indent="0"/>
            <a:r>
              <a:rPr lang="en-GB" sz="1000">
                <a:latin typeface="Calibri" panose="020F0502020204030204" pitchFamily="34" charset="0"/>
                <a:cs typeface="Calibri" panose="020F0502020204030204" pitchFamily="34" charset="0"/>
              </a:rPr>
              <a:t>Balance balls</a:t>
            </a:r>
          </a:p>
          <a:p>
            <a:pPr indent="0"/>
            <a:r>
              <a:rPr lang="en-GB" sz="1000">
                <a:latin typeface="Calibri" panose="020F0502020204030204" pitchFamily="34" charset="0"/>
                <a:cs typeface="Calibri" panose="020F0502020204030204" pitchFamily="34" charset="0"/>
              </a:rPr>
              <a:t>Wobble cushions</a:t>
            </a:r>
          </a:p>
          <a:p>
            <a:pPr indent="0"/>
            <a:r>
              <a:rPr lang="en-GB" sz="1000">
                <a:latin typeface="Calibri" panose="020F0502020204030204" pitchFamily="34" charset="0"/>
                <a:cs typeface="Calibri" panose="020F0502020204030204" pitchFamily="34" charset="0"/>
              </a:rPr>
              <a:t>Coloured overlays/ exercise books</a:t>
            </a:r>
          </a:p>
          <a:p>
            <a:pPr indent="0"/>
            <a:r>
              <a:rPr lang="en-GB" sz="1000">
                <a:latin typeface="Calibri" panose="020F0502020204030204" pitchFamily="34" charset="0"/>
                <a:cs typeface="Calibri" panose="020F0502020204030204" pitchFamily="34" charset="0"/>
              </a:rPr>
              <a:t>Weighted blankets/ cushions</a:t>
            </a:r>
          </a:p>
          <a:p>
            <a:pPr indent="0"/>
            <a:r>
              <a:rPr lang="en-GB" sz="1000">
                <a:latin typeface="Calibri" panose="020F0502020204030204" pitchFamily="34" charset="0"/>
                <a:cs typeface="Calibri" panose="020F0502020204030204" pitchFamily="34" charset="0"/>
              </a:rPr>
              <a:t>Reading scanner pen</a:t>
            </a:r>
          </a:p>
          <a:p>
            <a:pPr indent="0"/>
            <a:r>
              <a:rPr lang="en-GB" sz="1000">
                <a:latin typeface="Calibri" panose="020F0502020204030204" pitchFamily="34" charset="0"/>
                <a:cs typeface="Calibri" panose="020F0502020204030204" pitchFamily="34" charset="0"/>
              </a:rPr>
              <a:t>Electronic spelling dictionaries</a:t>
            </a:r>
          </a:p>
          <a:p>
            <a:pPr indent="0"/>
            <a:r>
              <a:rPr lang="en-GB" sz="1000">
                <a:latin typeface="Calibri" panose="020F0502020204030204" pitchFamily="34" charset="0"/>
                <a:cs typeface="Calibri" panose="020F0502020204030204" pitchFamily="34" charset="0"/>
              </a:rPr>
              <a:t>A range of apps accessible on the school </a:t>
            </a:r>
            <a:r>
              <a:rPr lang="en-GB" sz="1000" err="1">
                <a:latin typeface="Calibri" panose="020F0502020204030204" pitchFamily="34" charset="0"/>
                <a:cs typeface="Calibri" panose="020F0502020204030204" pitchFamily="34" charset="0"/>
              </a:rPr>
              <a:t>Ipads</a:t>
            </a:r>
            <a:endParaRPr lang="en-GB" sz="1000">
              <a:latin typeface="Calibri" panose="020F0502020204030204" pitchFamily="34" charset="0"/>
              <a:cs typeface="Calibri" panose="020F0502020204030204" pitchFamily="34" charset="0"/>
            </a:endParaRPr>
          </a:p>
          <a:p>
            <a:endParaRPr lang="en-GB" sz="1000">
              <a:latin typeface="Calibri" panose="020F0502020204030204" pitchFamily="34" charset="0"/>
              <a:cs typeface="Calibri" panose="020F0502020204030204" pitchFamily="34" charset="0"/>
            </a:endParaRPr>
          </a:p>
          <a:p>
            <a:pPr marL="0" indent="0">
              <a:buNone/>
            </a:pPr>
            <a:endParaRPr lang="en-GB" sz="1000">
              <a:latin typeface="Calibri" panose="020F0502020204030204" pitchFamily="34" charset="0"/>
              <a:cs typeface="Calibri" panose="020F0502020204030204" pitchFamily="34" charset="0"/>
            </a:endParaRPr>
          </a:p>
          <a:p>
            <a:endParaRPr lang="en-GB"/>
          </a:p>
        </p:txBody>
      </p:sp>
      <p:pic>
        <p:nvPicPr>
          <p:cNvPr id="3076" name="Picture 4" descr="Image result for wobble cush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525" y="3468459"/>
            <a:ext cx="1983132" cy="12692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Kura Care Junior Cutlery Full S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ction Button: Home 4">
            <a:hlinkClick r:id="rId3" action="ppaction://hlinksldjump" highlightClick="1"/>
            <a:extLst>
              <a:ext uri="{FF2B5EF4-FFF2-40B4-BE49-F238E27FC236}">
                <a16:creationId xmlns:a16="http://schemas.microsoft.com/office/drawing/2014/main" id="{F7A4F648-B153-BC2D-71C2-326C226FCB3F}"/>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EEFDA3E-0456-1751-E8F1-45066DC6F09B}"/>
              </a:ext>
            </a:extLst>
          </p:cNvPr>
          <p:cNvPicPr>
            <a:picLocks noChangeAspect="1"/>
          </p:cNvPicPr>
          <p:nvPr/>
        </p:nvPicPr>
        <p:blipFill>
          <a:blip r:embed="rId4"/>
          <a:stretch>
            <a:fillRect/>
          </a:stretch>
        </p:blipFill>
        <p:spPr>
          <a:xfrm>
            <a:off x="2705701" y="3429000"/>
            <a:ext cx="1361062" cy="1641013"/>
          </a:xfrm>
          <a:prstGeom prst="rect">
            <a:avLst/>
          </a:prstGeom>
        </p:spPr>
      </p:pic>
      <p:pic>
        <p:nvPicPr>
          <p:cNvPr id="10" name="Picture 9">
            <a:extLst>
              <a:ext uri="{FF2B5EF4-FFF2-40B4-BE49-F238E27FC236}">
                <a16:creationId xmlns:a16="http://schemas.microsoft.com/office/drawing/2014/main" id="{77B20EB7-E1E4-E608-DDDF-53656649F782}"/>
              </a:ext>
            </a:extLst>
          </p:cNvPr>
          <p:cNvPicPr>
            <a:picLocks noChangeAspect="1"/>
          </p:cNvPicPr>
          <p:nvPr/>
        </p:nvPicPr>
        <p:blipFill>
          <a:blip r:embed="rId5"/>
          <a:stretch>
            <a:fillRect/>
          </a:stretch>
        </p:blipFill>
        <p:spPr>
          <a:xfrm>
            <a:off x="4458948" y="5057281"/>
            <a:ext cx="2672196" cy="1684085"/>
          </a:xfrm>
          <a:prstGeom prst="rect">
            <a:avLst/>
          </a:prstGeom>
        </p:spPr>
      </p:pic>
      <p:pic>
        <p:nvPicPr>
          <p:cNvPr id="8" name="Picture 7">
            <a:extLst>
              <a:ext uri="{FF2B5EF4-FFF2-40B4-BE49-F238E27FC236}">
                <a16:creationId xmlns:a16="http://schemas.microsoft.com/office/drawing/2014/main" id="{99870A37-6E0E-40F0-A83E-F3FDD0B9EC21}"/>
              </a:ext>
            </a:extLst>
          </p:cNvPr>
          <p:cNvPicPr>
            <a:picLocks noChangeAspect="1"/>
          </p:cNvPicPr>
          <p:nvPr/>
        </p:nvPicPr>
        <p:blipFill>
          <a:blip r:embed="rId6"/>
          <a:stretch>
            <a:fillRect/>
          </a:stretch>
        </p:blipFill>
        <p:spPr>
          <a:xfrm>
            <a:off x="7489106" y="4103061"/>
            <a:ext cx="1274988" cy="1797243"/>
          </a:xfrm>
          <a:prstGeom prst="rect">
            <a:avLst/>
          </a:prstGeom>
        </p:spPr>
      </p:pic>
      <p:pic>
        <p:nvPicPr>
          <p:cNvPr id="12" name="Picture 11">
            <a:extLst>
              <a:ext uri="{FF2B5EF4-FFF2-40B4-BE49-F238E27FC236}">
                <a16:creationId xmlns:a16="http://schemas.microsoft.com/office/drawing/2014/main" id="{471269C6-8F7E-56F8-75A5-D847D485F7AB}"/>
              </a:ext>
            </a:extLst>
          </p:cNvPr>
          <p:cNvPicPr>
            <a:picLocks noChangeAspect="1"/>
          </p:cNvPicPr>
          <p:nvPr/>
        </p:nvPicPr>
        <p:blipFill>
          <a:blip r:embed="rId7"/>
          <a:stretch>
            <a:fillRect/>
          </a:stretch>
        </p:blipFill>
        <p:spPr>
          <a:xfrm>
            <a:off x="7064261" y="2499673"/>
            <a:ext cx="1062339" cy="1332689"/>
          </a:xfrm>
          <a:prstGeom prst="rect">
            <a:avLst/>
          </a:prstGeom>
        </p:spPr>
      </p:pic>
    </p:spTree>
    <p:extLst>
      <p:ext uri="{BB962C8B-B14F-4D97-AF65-F5344CB8AC3E}">
        <p14:creationId xmlns:p14="http://schemas.microsoft.com/office/powerpoint/2010/main" val="429451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4100"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4101" name="Freeform: Shape 4100">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4109"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3" name="Title 2"/>
          <p:cNvSpPr>
            <a:spLocks noGrp="1"/>
          </p:cNvSpPr>
          <p:nvPr>
            <p:ph type="title"/>
          </p:nvPr>
        </p:nvSpPr>
        <p:spPr>
          <a:xfrm>
            <a:off x="505994" y="320163"/>
            <a:ext cx="3849329" cy="822837"/>
          </a:xfrm>
        </p:spPr>
        <p:txBody>
          <a:bodyPr>
            <a:normAutofit/>
          </a:bodyPr>
          <a:lstStyle/>
          <a:p>
            <a:r>
              <a:rPr lang="en-GB" b="1">
                <a:solidFill>
                  <a:srgbClr val="EBEBEB"/>
                </a:solidFill>
                <a:latin typeface="Calibri" panose="020F0502020204030204" pitchFamily="34" charset="0"/>
                <a:cs typeface="Calibri" panose="020F0502020204030204" pitchFamily="34" charset="0"/>
              </a:rPr>
              <a:t>Staff Training</a:t>
            </a:r>
          </a:p>
        </p:txBody>
      </p:sp>
      <p:pic>
        <p:nvPicPr>
          <p:cNvPr id="4098" name="Picture 2" descr="Principal and Teach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66" r="20988" b="3"/>
          <a:stretch/>
        </p:blipFill>
        <p:spPr bwMode="auto">
          <a:xfrm>
            <a:off x="5036127" y="1062796"/>
            <a:ext cx="3621530" cy="4749988"/>
          </a:xfrm>
          <a:prstGeom prst="rect">
            <a:avLst/>
          </a:prstGeom>
          <a:noFill/>
          <a:extLst>
            <a:ext uri="{909E8E84-426E-40DD-AFC4-6F175D3DCCD1}">
              <a14:hiddenFill xmlns:a14="http://schemas.microsoft.com/office/drawing/2010/main">
                <a:solidFill>
                  <a:srgbClr val="FFFFFF"/>
                </a:solidFill>
              </a14:hiddenFill>
            </a:ext>
          </a:extLst>
        </p:spPr>
      </p:pic>
      <p:sp>
        <p:nvSpPr>
          <p:cNvPr id="4111" name="Rectangle 4110">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Content Placeholder 6"/>
          <p:cNvSpPr>
            <a:spLocks noGrp="1"/>
          </p:cNvSpPr>
          <p:nvPr>
            <p:ph idx="1"/>
          </p:nvPr>
        </p:nvSpPr>
        <p:spPr>
          <a:xfrm>
            <a:off x="470363" y="1713885"/>
            <a:ext cx="3849329" cy="3811742"/>
          </a:xfrm>
        </p:spPr>
        <p:txBody>
          <a:bodyPr anchor="ctr">
            <a:noAutofit/>
          </a:bodyPr>
          <a:lstStyle/>
          <a:p>
            <a:pPr marL="36000" indent="0">
              <a:lnSpc>
                <a:spcPct val="90000"/>
              </a:lnSpc>
              <a:spcBef>
                <a:spcPts val="0"/>
              </a:spcBef>
              <a:buNone/>
            </a:pPr>
            <a:r>
              <a:rPr lang="en-GB" sz="1000" dirty="0">
                <a:solidFill>
                  <a:srgbClr val="FFFFFF"/>
                </a:solidFill>
                <a:latin typeface="Calibri" panose="020F0502020204030204" pitchFamily="34" charset="0"/>
                <a:cs typeface="Calibri" panose="020F0502020204030204" pitchFamily="34" charset="0"/>
              </a:rPr>
              <a:t>We strongly believe that staff development allows us to better understand and, therefore, meet the needs of our children. Staff training is an ongoing process.</a:t>
            </a:r>
          </a:p>
          <a:p>
            <a:pPr marL="36000" indent="0">
              <a:lnSpc>
                <a:spcPct val="90000"/>
              </a:lnSpc>
              <a:spcBef>
                <a:spcPts val="0"/>
              </a:spcBef>
              <a:buNone/>
            </a:pPr>
            <a:endParaRPr lang="en-GB" sz="1000" dirty="0">
              <a:solidFill>
                <a:srgbClr val="FFFFFF"/>
              </a:solidFill>
              <a:latin typeface="Calibri" panose="020F0502020204030204" pitchFamily="34" charset="0"/>
              <a:cs typeface="Calibri" panose="020F0502020204030204" pitchFamily="34" charset="0"/>
            </a:endParaRPr>
          </a:p>
          <a:p>
            <a:pPr marL="444500" indent="-355600">
              <a:lnSpc>
                <a:spcPct val="90000"/>
              </a:lnSpc>
              <a:spcBef>
                <a:spcPts val="0"/>
              </a:spcBef>
              <a:buFont typeface="Wingdings" panose="05000000000000000000" pitchFamily="2" charset="2"/>
              <a:buChar char=""/>
            </a:pP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The SENCo is a qualified teacher who holds the National Award for SEND Co-ordination, this is </a:t>
            </a:r>
            <a:r>
              <a:rPr lang="en-US" sz="1000" dirty="0" err="1">
                <a:solidFill>
                  <a:srgbClr val="FFFFFF"/>
                </a:solidFill>
                <a:uFill>
                  <a:solidFill>
                    <a:srgbClr val="000000"/>
                  </a:solidFill>
                </a:uFill>
                <a:latin typeface="Calibri" panose="020F0502020204030204" pitchFamily="34" charset="0"/>
                <a:ea typeface="Arial Unicode MS"/>
                <a:cs typeface="Calibri" panose="020F0502020204030204" pitchFamily="34" charset="0"/>
              </a:rPr>
              <a:t>Mrs</a:t>
            </a: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 Mann.</a:t>
            </a:r>
          </a:p>
          <a:p>
            <a:pPr marL="88900" indent="0">
              <a:lnSpc>
                <a:spcPct val="90000"/>
              </a:lnSpc>
              <a:spcBef>
                <a:spcPts val="0"/>
              </a:spcBef>
              <a:buNone/>
            </a:pPr>
            <a:endPar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endParaRPr>
          </a:p>
          <a:p>
            <a:pPr marL="444500" indent="-355600">
              <a:lnSpc>
                <a:spcPct val="90000"/>
              </a:lnSpc>
              <a:spcBef>
                <a:spcPts val="0"/>
              </a:spcBef>
              <a:buFont typeface="Wingdings" panose="05000000000000000000" pitchFamily="2" charset="2"/>
              <a:buChar char=""/>
            </a:pP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Our Inclusion Support Manager, </a:t>
            </a:r>
            <a:r>
              <a:rPr lang="en-US" sz="1000" dirty="0" err="1">
                <a:solidFill>
                  <a:srgbClr val="FFFFFF"/>
                </a:solidFill>
                <a:uFill>
                  <a:solidFill>
                    <a:srgbClr val="000000"/>
                  </a:solidFill>
                </a:uFill>
                <a:latin typeface="Calibri" panose="020F0502020204030204" pitchFamily="34" charset="0"/>
                <a:ea typeface="Arial Unicode MS"/>
                <a:cs typeface="Calibri" panose="020F0502020204030204" pitchFamily="34" charset="0"/>
              </a:rPr>
              <a:t>Mrs</a:t>
            </a: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 Batchelor and additional learning support staff are trained in Emotional Literacy support, who also attend regular updates.</a:t>
            </a:r>
          </a:p>
          <a:p>
            <a:pPr marL="88900" indent="0">
              <a:lnSpc>
                <a:spcPct val="90000"/>
              </a:lnSpc>
              <a:spcBef>
                <a:spcPts val="0"/>
              </a:spcBef>
              <a:buNone/>
            </a:pPr>
            <a:endParaRPr lang="en-GB"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endParaRPr>
          </a:p>
          <a:p>
            <a:pPr marL="444500" indent="-355600">
              <a:lnSpc>
                <a:spcPct val="90000"/>
              </a:lnSpc>
              <a:spcBef>
                <a:spcPts val="0"/>
              </a:spcBef>
              <a:buFont typeface="Wingdings" panose="05000000000000000000" pitchFamily="2" charset="2"/>
              <a:buChar char=""/>
            </a:pP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The SENCo attends regular SENCo up-date meetings and forums run by the Local Authority and Reach2 relating to the needs of pupils within the school. Training/ updates are then disseminated to staff through regular staff meetings, these have included guest speakers such as the Educational Psychologist, member of the Multicultural Development Team etc.</a:t>
            </a:r>
          </a:p>
          <a:p>
            <a:pPr marL="88900" indent="0">
              <a:lnSpc>
                <a:spcPct val="90000"/>
              </a:lnSpc>
              <a:spcBef>
                <a:spcPts val="0"/>
              </a:spcBef>
              <a:buNone/>
            </a:pPr>
            <a:endParaRPr lang="en-GB"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endParaRPr>
          </a:p>
          <a:p>
            <a:pPr marL="444500" indent="-355600">
              <a:lnSpc>
                <a:spcPct val="90000"/>
              </a:lnSpc>
              <a:spcBef>
                <a:spcPts val="0"/>
              </a:spcBef>
              <a:buFont typeface="Wingdings" panose="05000000000000000000" pitchFamily="2" charset="2"/>
              <a:buChar char=""/>
            </a:pP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Regular opportunities are given to staff to attend courses on relevant SEND topics. </a:t>
            </a:r>
          </a:p>
          <a:p>
            <a:pPr marL="88900" indent="0">
              <a:lnSpc>
                <a:spcPct val="90000"/>
              </a:lnSpc>
              <a:spcBef>
                <a:spcPts val="0"/>
              </a:spcBef>
              <a:buNone/>
            </a:pPr>
            <a:endPar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endParaRPr>
          </a:p>
          <a:p>
            <a:pPr marL="444500" indent="-355600">
              <a:lnSpc>
                <a:spcPct val="90000"/>
              </a:lnSpc>
              <a:spcBef>
                <a:spcPts val="0"/>
              </a:spcBef>
              <a:buFont typeface="Wingdings" panose="05000000000000000000" pitchFamily="2" charset="2"/>
              <a:buChar char=""/>
            </a:pPr>
            <a:r>
              <a:rPr lang="en-US"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Staff training needs are also supported through PD days, peer mentoring and coaching, modelling, observation, working with outside agencies and staff meetings.</a:t>
            </a:r>
            <a:endParaRPr lang="en-GB"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endParaRPr>
          </a:p>
          <a:p>
            <a:pPr marL="444500" indent="-355600">
              <a:lnSpc>
                <a:spcPct val="90000"/>
              </a:lnSpc>
              <a:spcBef>
                <a:spcPts val="0"/>
              </a:spcBef>
              <a:buFont typeface="Wingdings" panose="05000000000000000000" pitchFamily="2" charset="2"/>
              <a:buChar char=""/>
            </a:pPr>
            <a:endParaRPr lang="en-GB" sz="1000" dirty="0">
              <a:solidFill>
                <a:srgbClr val="FFFFFF"/>
              </a:solidFill>
            </a:endParaRPr>
          </a:p>
          <a:p>
            <a:pPr marL="444500" indent="-355600">
              <a:lnSpc>
                <a:spcPct val="90000"/>
              </a:lnSpc>
              <a:spcBef>
                <a:spcPts val="0"/>
              </a:spcBef>
              <a:buFont typeface="Wingdings" panose="05000000000000000000" pitchFamily="2" charset="2"/>
              <a:buChar char=""/>
            </a:pPr>
            <a:r>
              <a:rPr lang="en-GB"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All staff have attended Autism Education Trust training.</a:t>
            </a:r>
          </a:p>
          <a:p>
            <a:pPr marL="88900" indent="0">
              <a:lnSpc>
                <a:spcPct val="90000"/>
              </a:lnSpc>
              <a:spcBef>
                <a:spcPts val="0"/>
              </a:spcBef>
              <a:buNone/>
            </a:pPr>
            <a:r>
              <a:rPr lang="en-GB"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 </a:t>
            </a:r>
          </a:p>
          <a:p>
            <a:pPr marL="444500" indent="-355600">
              <a:lnSpc>
                <a:spcPct val="90000"/>
              </a:lnSpc>
              <a:spcBef>
                <a:spcPts val="0"/>
              </a:spcBef>
              <a:buFont typeface="Wingdings" panose="05000000000000000000" pitchFamily="2" charset="2"/>
              <a:buChar char=""/>
            </a:pPr>
            <a:r>
              <a:rPr lang="en-GB" sz="1000" dirty="0">
                <a:solidFill>
                  <a:srgbClr val="FFFFFF"/>
                </a:solidFill>
                <a:uFill>
                  <a:solidFill>
                    <a:srgbClr val="000000"/>
                  </a:solidFill>
                </a:uFill>
                <a:latin typeface="Calibri" panose="020F0502020204030204" pitchFamily="34" charset="0"/>
                <a:ea typeface="Arial Unicode MS"/>
                <a:cs typeface="Calibri" panose="020F0502020204030204" pitchFamily="34" charset="0"/>
              </a:rPr>
              <a:t>Staff are currently on a journey of ‘Adaptive Teaching’ and how we can ensure the best curriculum and learning opportunities are available and accessible to all our pupils.</a:t>
            </a:r>
          </a:p>
        </p:txBody>
      </p:sp>
      <p:sp>
        <p:nvSpPr>
          <p:cNvPr id="2" name="Content Placeholder 1">
            <a:extLst>
              <a:ext uri="{FF2B5EF4-FFF2-40B4-BE49-F238E27FC236}">
                <a16:creationId xmlns:a16="http://schemas.microsoft.com/office/drawing/2014/main" id="{D221AF31-F3D4-039B-D67A-6A395049B0A3}"/>
              </a:ext>
            </a:extLst>
          </p:cNvPr>
          <p:cNvSpPr txBox="1">
            <a:spLocks/>
          </p:cNvSpPr>
          <p:nvPr/>
        </p:nvSpPr>
        <p:spPr>
          <a:xfrm>
            <a:off x="810260" y="4195018"/>
            <a:ext cx="7955280" cy="4069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GB"/>
          </a:p>
        </p:txBody>
      </p:sp>
      <p:sp>
        <p:nvSpPr>
          <p:cNvPr id="4" name="Action Button: Home 4">
            <a:hlinkClick r:id="" action="ppaction://noaction" highlightClick="1"/>
            <a:extLst>
              <a:ext uri="{FF2B5EF4-FFF2-40B4-BE49-F238E27FC236}">
                <a16:creationId xmlns:a16="http://schemas.microsoft.com/office/drawing/2014/main" id="{D17A644A-F62B-0876-31F1-D30EE1982700}"/>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268260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Action Button: Home 4">
            <a:hlinkClick r:id="" action="ppaction://noaction" highlightClick="1"/>
            <a:extLst>
              <a:ext uri="{FF2B5EF4-FFF2-40B4-BE49-F238E27FC236}">
                <a16:creationId xmlns:a16="http://schemas.microsoft.com/office/drawing/2014/main" id="{93FB32E2-B590-9012-6B62-70776D5F0B18}"/>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9B8A6E2-E53F-11DC-EB9D-7D0C2E050823}"/>
              </a:ext>
            </a:extLst>
          </p:cNvPr>
          <p:cNvSpPr txBox="1"/>
          <p:nvPr/>
        </p:nvSpPr>
        <p:spPr>
          <a:xfrm>
            <a:off x="3609881" y="2454230"/>
            <a:ext cx="2057587" cy="223528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000" b="1" cap="all">
                <a:effectLst/>
                <a:latin typeface="Calibri" panose="020F0502020204030204" pitchFamily="34" charset="0"/>
                <a:ea typeface="+mj-ea"/>
                <a:cs typeface="Calibri" panose="020F0502020204030204" pitchFamily="34" charset="0"/>
              </a:rPr>
              <a:t>Where can I find SEND support and information?</a:t>
            </a:r>
            <a:endParaRPr lang="en-US" sz="2000" cap="all">
              <a:latin typeface="Calibri" panose="020F0502020204030204" pitchFamily="34" charset="0"/>
              <a:ea typeface="+mj-ea"/>
              <a:cs typeface="Calibri" panose="020F0502020204030204" pitchFamily="34" charset="0"/>
            </a:endParaRPr>
          </a:p>
        </p:txBody>
      </p:sp>
      <p:graphicFrame>
        <p:nvGraphicFramePr>
          <p:cNvPr id="13" name="TextBox 9">
            <a:extLst>
              <a:ext uri="{FF2B5EF4-FFF2-40B4-BE49-F238E27FC236}">
                <a16:creationId xmlns:a16="http://schemas.microsoft.com/office/drawing/2014/main" id="{56132FC8-7FF8-32CC-1F60-0414CB2988D6}"/>
              </a:ext>
            </a:extLst>
          </p:cNvPr>
          <p:cNvGraphicFramePr/>
          <p:nvPr>
            <p:extLst>
              <p:ext uri="{D42A27DB-BD31-4B8C-83A1-F6EECF244321}">
                <p14:modId xmlns:p14="http://schemas.microsoft.com/office/powerpoint/2010/main" val="2643721199"/>
              </p:ext>
            </p:extLst>
          </p:nvPr>
        </p:nvGraphicFramePr>
        <p:xfrm>
          <a:off x="838200" y="263104"/>
          <a:ext cx="7600950" cy="6331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CC8D682-DD37-37A3-C7A3-DC8FA2EAD7C6}"/>
              </a:ext>
            </a:extLst>
          </p:cNvPr>
          <p:cNvPicPr>
            <a:picLocks noChangeAspect="1"/>
          </p:cNvPicPr>
          <p:nvPr/>
        </p:nvPicPr>
        <p:blipFill>
          <a:blip r:embed="rId7"/>
          <a:stretch>
            <a:fillRect/>
          </a:stretch>
        </p:blipFill>
        <p:spPr>
          <a:xfrm>
            <a:off x="970840" y="548854"/>
            <a:ext cx="2881313" cy="1243013"/>
          </a:xfrm>
          <a:prstGeom prst="rect">
            <a:avLst/>
          </a:prstGeom>
        </p:spPr>
      </p:pic>
      <p:pic>
        <p:nvPicPr>
          <p:cNvPr id="5" name="Picture 4">
            <a:extLst>
              <a:ext uri="{FF2B5EF4-FFF2-40B4-BE49-F238E27FC236}">
                <a16:creationId xmlns:a16="http://schemas.microsoft.com/office/drawing/2014/main" id="{A7684CFD-BF65-1566-DAD6-74C9FE81DB99}"/>
              </a:ext>
            </a:extLst>
          </p:cNvPr>
          <p:cNvPicPr>
            <a:picLocks noChangeAspect="1"/>
          </p:cNvPicPr>
          <p:nvPr/>
        </p:nvPicPr>
        <p:blipFill>
          <a:blip r:embed="rId8"/>
          <a:stretch>
            <a:fillRect/>
          </a:stretch>
        </p:blipFill>
        <p:spPr>
          <a:xfrm>
            <a:off x="6323829" y="4520322"/>
            <a:ext cx="1589561" cy="1237673"/>
          </a:xfrm>
          <a:prstGeom prst="rect">
            <a:avLst/>
          </a:prstGeom>
        </p:spPr>
      </p:pic>
      <p:pic>
        <p:nvPicPr>
          <p:cNvPr id="6" name="Picture 5">
            <a:extLst>
              <a:ext uri="{FF2B5EF4-FFF2-40B4-BE49-F238E27FC236}">
                <a16:creationId xmlns:a16="http://schemas.microsoft.com/office/drawing/2014/main" id="{CAFFE945-3860-E434-B23F-2B03335D8F31}"/>
              </a:ext>
            </a:extLst>
          </p:cNvPr>
          <p:cNvPicPr>
            <a:picLocks noChangeAspect="1"/>
          </p:cNvPicPr>
          <p:nvPr/>
        </p:nvPicPr>
        <p:blipFill>
          <a:blip r:embed="rId9"/>
          <a:stretch>
            <a:fillRect/>
          </a:stretch>
        </p:blipFill>
        <p:spPr>
          <a:xfrm>
            <a:off x="1004966" y="4364627"/>
            <a:ext cx="1406530" cy="1403013"/>
          </a:xfrm>
          <a:prstGeom prst="rect">
            <a:avLst/>
          </a:prstGeom>
        </p:spPr>
      </p:pic>
    </p:spTree>
    <p:extLst>
      <p:ext uri="{BB962C8B-B14F-4D97-AF65-F5344CB8AC3E}">
        <p14:creationId xmlns:p14="http://schemas.microsoft.com/office/powerpoint/2010/main" val="35709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Oval 6">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8"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19"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8" name="Rectangle 7">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2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p:cNvSpPr>
            <a:spLocks noGrp="1"/>
          </p:cNvSpPr>
          <p:nvPr>
            <p:ph type="title"/>
          </p:nvPr>
        </p:nvSpPr>
        <p:spPr>
          <a:xfrm>
            <a:off x="479323" y="629265"/>
            <a:ext cx="4554582" cy="1622322"/>
          </a:xfrm>
        </p:spPr>
        <p:txBody>
          <a:bodyPr vert="horz" lIns="91440" tIns="45720" rIns="91440" bIns="45720" rtlCol="0" anchor="ctr">
            <a:normAutofit/>
          </a:bodyPr>
          <a:lstStyle/>
          <a:p>
            <a:r>
              <a:rPr lang="en-US" sz="3600" b="0" i="0" kern="1200">
                <a:solidFill>
                  <a:srgbClr val="EBEBEB"/>
                </a:solidFill>
                <a:latin typeface="+mj-lt"/>
                <a:ea typeface="+mj-ea"/>
                <a:cs typeface="+mj-cs"/>
              </a:rPr>
              <a:t>Welcome</a:t>
            </a:r>
          </a:p>
        </p:txBody>
      </p:sp>
      <p:sp>
        <p:nvSpPr>
          <p:cNvPr id="29" name="Freeform: Shape 2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pic>
        <p:nvPicPr>
          <p:cNvPr id="5" name="Picture 4">
            <a:extLst>
              <a:ext uri="{FF2B5EF4-FFF2-40B4-BE49-F238E27FC236}">
                <a16:creationId xmlns:a16="http://schemas.microsoft.com/office/drawing/2014/main" id="{5C22C135-E1F7-6B0D-8558-88932A5D9CAF}"/>
              </a:ext>
            </a:extLst>
          </p:cNvPr>
          <p:cNvPicPr>
            <a:picLocks noChangeAspect="1"/>
          </p:cNvPicPr>
          <p:nvPr/>
        </p:nvPicPr>
        <p:blipFill>
          <a:blip r:embed="rId3"/>
          <a:stretch>
            <a:fillRect/>
          </a:stretch>
        </p:blipFill>
        <p:spPr>
          <a:xfrm>
            <a:off x="5563669" y="1894664"/>
            <a:ext cx="3093988" cy="3086252"/>
          </a:xfrm>
          <a:prstGeom prst="rect">
            <a:avLst/>
          </a:prstGeom>
        </p:spPr>
      </p:pic>
      <p:sp>
        <p:nvSpPr>
          <p:cNvPr id="31" name="Rectangle 3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Oval 3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Oval 3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Content Placeholder 3"/>
          <p:cNvSpPr>
            <a:spLocks noGrp="1"/>
          </p:cNvSpPr>
          <p:nvPr>
            <p:ph sz="quarter" idx="13"/>
          </p:nvPr>
        </p:nvSpPr>
        <p:spPr>
          <a:xfrm>
            <a:off x="479323" y="2418735"/>
            <a:ext cx="4554582" cy="3811740"/>
          </a:xfrm>
        </p:spPr>
        <p:txBody>
          <a:bodyPr vert="horz" lIns="91440" tIns="45720" rIns="91440" bIns="45720" rtlCol="0" anchor="ctr">
            <a:normAutofit/>
          </a:bodyPr>
          <a:lstStyle/>
          <a:p>
            <a:pPr marL="0" indent="0">
              <a:lnSpc>
                <a:spcPct val="90000"/>
              </a:lnSpc>
            </a:pPr>
            <a:r>
              <a:rPr lang="en-US" sz="1500" dirty="0">
                <a:solidFill>
                  <a:srgbClr val="FFFFFF"/>
                </a:solidFill>
              </a:rPr>
              <a:t>Here at Aqueduct Primary Academy, we are committed to providing a broad, accessible curriculum to all our children. </a:t>
            </a:r>
          </a:p>
          <a:p>
            <a:pPr marL="0" indent="0">
              <a:lnSpc>
                <a:spcPct val="90000"/>
              </a:lnSpc>
            </a:pPr>
            <a:r>
              <a:rPr lang="en-US" sz="1500" dirty="0" err="1">
                <a:solidFill>
                  <a:srgbClr val="FFFFFF"/>
                </a:solidFill>
              </a:rPr>
              <a:t>Mrs</a:t>
            </a:r>
            <a:r>
              <a:rPr lang="en-US" sz="1500" dirty="0">
                <a:solidFill>
                  <a:srgbClr val="FFFFFF"/>
                </a:solidFill>
              </a:rPr>
              <a:t> Mann is the SENCo (Special Educational Needs Co-Ordinator) working very closely with the team of teachers and support staff that we have here at Aqueduct.</a:t>
            </a:r>
          </a:p>
          <a:p>
            <a:pPr marL="0" indent="0">
              <a:lnSpc>
                <a:spcPct val="90000"/>
              </a:lnSpc>
            </a:pPr>
            <a:r>
              <a:rPr lang="en-US" sz="1500" dirty="0">
                <a:solidFill>
                  <a:srgbClr val="FFFFFF"/>
                </a:solidFill>
              </a:rPr>
              <a:t>If you are ever concerned about your child’s progress or development, please speak to the class teacher in the first instance. The teacher can then complete a referral form to request SENCo support or advice if needed. </a:t>
            </a:r>
          </a:p>
        </p:txBody>
      </p:sp>
    </p:spTree>
    <p:extLst>
      <p:ext uri="{BB962C8B-B14F-4D97-AF65-F5344CB8AC3E}">
        <p14:creationId xmlns:p14="http://schemas.microsoft.com/office/powerpoint/2010/main" val="213016467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3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620146"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3" name="Title 2"/>
          <p:cNvSpPr>
            <a:spLocks noGrp="1"/>
          </p:cNvSpPr>
          <p:nvPr>
            <p:ph type="title"/>
          </p:nvPr>
        </p:nvSpPr>
        <p:spPr>
          <a:xfrm>
            <a:off x="479323" y="629265"/>
            <a:ext cx="4554582" cy="1622322"/>
          </a:xfrm>
        </p:spPr>
        <p:txBody>
          <a:bodyPr>
            <a:normAutofit/>
          </a:bodyPr>
          <a:lstStyle/>
          <a:p>
            <a:r>
              <a:rPr lang="en-GB" b="1">
                <a:solidFill>
                  <a:srgbClr val="FFFFFF"/>
                </a:solidFill>
                <a:latin typeface="Calibri" panose="020F0502020204030204" pitchFamily="34" charset="0"/>
                <a:cs typeface="Calibri" panose="020F0502020204030204" pitchFamily="34" charset="0"/>
              </a:rPr>
              <a:t>Concerns and Complaints</a:t>
            </a:r>
          </a:p>
        </p:txBody>
      </p:sp>
      <p:sp>
        <p:nvSpPr>
          <p:cNvPr id="1037" name="Rectangle 1036">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9" name="Oval 1038">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Oval 1040">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Content Placeholder 1"/>
          <p:cNvSpPr>
            <a:spLocks noGrp="1"/>
          </p:cNvSpPr>
          <p:nvPr>
            <p:ph idx="1"/>
          </p:nvPr>
        </p:nvSpPr>
        <p:spPr>
          <a:xfrm>
            <a:off x="479323" y="2418735"/>
            <a:ext cx="4554582" cy="3811740"/>
          </a:xfrm>
        </p:spPr>
        <p:txBody>
          <a:bodyPr anchor="ctr">
            <a:normAutofit/>
          </a:bodyPr>
          <a:lstStyle/>
          <a:p>
            <a:pPr marL="0" indent="0">
              <a:lnSpc>
                <a:spcPct val="90000"/>
              </a:lnSpc>
              <a:spcAft>
                <a:spcPts val="1000"/>
              </a:spcAft>
              <a:buNone/>
            </a:pP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At </a:t>
            </a: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Aqueduct Primary Academy</a:t>
            </a: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 we encourage parents to get in touch if they have any concerns about their child’s learning. However, if you are unhappy with the special educational provision that your child is receiving:</a:t>
            </a:r>
            <a:endPar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Your</a:t>
            </a: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 first approach is to speak to </a:t>
            </a: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your child’s </a:t>
            </a: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class teacher – you can visit or telephone the school office to make an appointment.</a:t>
            </a:r>
            <a:endPar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If the problem or concern persists, the next step is to speak to the SENCo by arranging an appointment </a:t>
            </a: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via</a:t>
            </a: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 the school office 01952 984980.</a:t>
            </a:r>
            <a:endPar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If necessary, the next step is to approach the Head Teacher, </a:t>
            </a: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you can make an appointment via the school office</a:t>
            </a: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 It is the Head’s job to hold staff to account if things are not right, or to explain why the school is unable to meet a request. </a:t>
            </a:r>
            <a:r>
              <a:rPr lang="en-US" sz="1100">
                <a:solidFill>
                  <a:srgbClr val="FFFFFF"/>
                </a:solidFill>
                <a:latin typeface="Calibri" panose="020F0502020204030204" pitchFamily="34" charset="0"/>
                <a:ea typeface="Calibri" panose="020F0502020204030204" pitchFamily="34" charset="0"/>
                <a:cs typeface="Calibri" panose="020F0502020204030204" pitchFamily="34" charset="0"/>
              </a:rPr>
              <a:t>W</a:t>
            </a: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e encourage parents to share concerns early so that they do not become a problem.</a:t>
            </a:r>
            <a:endPar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US" sz="1100">
                <a:solidFill>
                  <a:srgbClr val="FFFFFF"/>
                </a:solidFill>
                <a:latin typeface="Calibri" panose="020F0502020204030204" pitchFamily="34" charset="0"/>
                <a:cs typeface="Calibri" panose="020F0502020204030204" pitchFamily="34" charset="0"/>
              </a:rPr>
              <a:t>I</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f your concerns are not resolved, please see </a:t>
            </a:r>
            <a:r>
              <a:rPr lang="en-GB" sz="1100">
                <a:solidFill>
                  <a:srgbClr val="FFFFFF"/>
                </a:solidFill>
                <a:latin typeface="Calibri" panose="020F0502020204030204" pitchFamily="34" charset="0"/>
                <a:ea typeface="Calibri" panose="020F0502020204030204" pitchFamily="34" charset="0"/>
                <a:cs typeface="Calibri" panose="020F0502020204030204" pitchFamily="34" charset="0"/>
              </a:rPr>
              <a:t>our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Complaints Policy for advice on how to proceed, this can be found on our school website.</a:t>
            </a:r>
            <a:endParaRPr lang="en-GB" sz="1100">
              <a:solidFill>
                <a:srgbClr val="FFFFFF"/>
              </a:solidFill>
              <a:latin typeface="Calibri" panose="020F0502020204030204" pitchFamily="34" charset="0"/>
              <a:cs typeface="Calibri" panose="020F0502020204030204" pitchFamily="34" charset="0"/>
            </a:endParaRPr>
          </a:p>
        </p:txBody>
      </p:sp>
      <p:sp>
        <p:nvSpPr>
          <p:cNvPr id="4" name="Action Button: Home 4">
            <a:hlinkClick r:id="" action="ppaction://noaction" highlightClick="1"/>
            <a:extLst>
              <a:ext uri="{FF2B5EF4-FFF2-40B4-BE49-F238E27FC236}">
                <a16:creationId xmlns:a16="http://schemas.microsoft.com/office/drawing/2014/main" id="{1E865FA2-F30A-96BD-77DE-1BB1A40D381C}"/>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6263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23385" y="25377"/>
            <a:ext cx="5124450" cy="1293028"/>
          </a:xfrm>
        </p:spPr>
        <p:txBody>
          <a:bodyPr>
            <a:normAutofit/>
          </a:bodyPr>
          <a:lstStyle/>
          <a:p>
            <a:pPr algn="ctr"/>
            <a:r>
              <a:rPr lang="en-GB" sz="4800" b="1">
                <a:latin typeface="Calibri" panose="020F0502020204030204" pitchFamily="34" charset="0"/>
                <a:cs typeface="Calibri" panose="020F0502020204030204" pitchFamily="34" charset="0"/>
              </a:rPr>
              <a:t>contents</a:t>
            </a:r>
          </a:p>
        </p:txBody>
      </p:sp>
      <p:sp>
        <p:nvSpPr>
          <p:cNvPr id="27" name="TextBox 26">
            <a:extLst>
              <a:ext uri="{FF2B5EF4-FFF2-40B4-BE49-F238E27FC236}">
                <a16:creationId xmlns:a16="http://schemas.microsoft.com/office/drawing/2014/main" id="{7192C90B-0913-4427-27D8-457D01F9DBB2}"/>
              </a:ext>
            </a:extLst>
          </p:cNvPr>
          <p:cNvSpPr txBox="1"/>
          <p:nvPr/>
        </p:nvSpPr>
        <p:spPr>
          <a:xfrm>
            <a:off x="5872801" y="2178286"/>
            <a:ext cx="2875034" cy="1631216"/>
          </a:xfrm>
          <a:prstGeom prst="rect">
            <a:avLst/>
          </a:prstGeom>
          <a:noFill/>
        </p:spPr>
        <p:txBody>
          <a:bodyPr wrap="square">
            <a:spAutoFit/>
          </a:bodyPr>
          <a:lstStyle/>
          <a:p>
            <a:pPr algn="ctr"/>
            <a:r>
              <a:rPr lang="en-US" sz="2000">
                <a:latin typeface="Calibri" panose="020F0502020204030204" pitchFamily="34" charset="0"/>
                <a:cs typeface="Calibri" panose="020F0502020204030204" pitchFamily="34" charset="0"/>
              </a:rPr>
              <a:t>Click on one of the links to find out more information about SEND at Aqueduct Primary Academy.</a:t>
            </a:r>
            <a:endParaRPr lang="en-GB" sz="2000"/>
          </a:p>
        </p:txBody>
      </p:sp>
      <p:grpSp>
        <p:nvGrpSpPr>
          <p:cNvPr id="43" name="Group 42">
            <a:extLst>
              <a:ext uri="{FF2B5EF4-FFF2-40B4-BE49-F238E27FC236}">
                <a16:creationId xmlns:a16="http://schemas.microsoft.com/office/drawing/2014/main" id="{C9BDD067-EAF9-543F-8BF6-A1A3BA927C62}"/>
              </a:ext>
            </a:extLst>
          </p:cNvPr>
          <p:cNvGrpSpPr/>
          <p:nvPr/>
        </p:nvGrpSpPr>
        <p:grpSpPr>
          <a:xfrm>
            <a:off x="396165" y="1318405"/>
            <a:ext cx="4805621" cy="5077437"/>
            <a:chOff x="451921" y="1311159"/>
            <a:chExt cx="4805621" cy="5077437"/>
          </a:xfrm>
        </p:grpSpPr>
        <p:grpSp>
          <p:nvGrpSpPr>
            <p:cNvPr id="31" name="Group 30">
              <a:extLst>
                <a:ext uri="{FF2B5EF4-FFF2-40B4-BE49-F238E27FC236}">
                  <a16:creationId xmlns:a16="http://schemas.microsoft.com/office/drawing/2014/main" id="{99D736A1-9A6A-1934-5327-C0D19316ACF7}"/>
                </a:ext>
              </a:extLst>
            </p:cNvPr>
            <p:cNvGrpSpPr/>
            <p:nvPr/>
          </p:nvGrpSpPr>
          <p:grpSpPr>
            <a:xfrm>
              <a:off x="493406" y="1311159"/>
              <a:ext cx="4764136" cy="4043728"/>
              <a:chOff x="496920" y="1355432"/>
              <a:chExt cx="4764136" cy="4043728"/>
            </a:xfrm>
          </p:grpSpPr>
          <p:sp>
            <p:nvSpPr>
              <p:cNvPr id="32" name="Freeform: Shape 31">
                <a:hlinkClick r:id="rId3" action="ppaction://hlinksldjump"/>
                <a:extLst>
                  <a:ext uri="{FF2B5EF4-FFF2-40B4-BE49-F238E27FC236}">
                    <a16:creationId xmlns:a16="http://schemas.microsoft.com/office/drawing/2014/main" id="{74180A85-6988-8B05-980C-96E26DD1F160}"/>
                  </a:ext>
                </a:extLst>
              </p:cNvPr>
              <p:cNvSpPr/>
              <p:nvPr/>
            </p:nvSpPr>
            <p:spPr>
              <a:xfrm>
                <a:off x="503319" y="1355432"/>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What types of SEND are provided for?</a:t>
                </a:r>
                <a:endParaRPr lang="en-US" sz="1400" kern="1200">
                  <a:latin typeface="Calibri" panose="020F0502020204030204" pitchFamily="34" charset="0"/>
                  <a:cs typeface="Calibri" panose="020F0502020204030204" pitchFamily="34" charset="0"/>
                </a:endParaRPr>
              </a:p>
            </p:txBody>
          </p:sp>
          <p:sp>
            <p:nvSpPr>
              <p:cNvPr id="33" name="Freeform: Shape 32">
                <a:hlinkClick r:id="rId4" action="ppaction://hlinksldjump"/>
                <a:extLst>
                  <a:ext uri="{FF2B5EF4-FFF2-40B4-BE49-F238E27FC236}">
                    <a16:creationId xmlns:a16="http://schemas.microsoft.com/office/drawing/2014/main" id="{BF5A204F-5771-35B7-4137-647115C5916B}"/>
                  </a:ext>
                </a:extLst>
              </p:cNvPr>
              <p:cNvSpPr/>
              <p:nvPr/>
            </p:nvSpPr>
            <p:spPr>
              <a:xfrm>
                <a:off x="2134592" y="1387866"/>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113296"/>
                  <a:satOff val="-295"/>
                  <a:lumOff val="697"/>
                  <a:alphaOff val="0"/>
                </a:schemeClr>
              </a:fillRef>
              <a:effectRef idx="0">
                <a:schemeClr val="accent2">
                  <a:hueOff val="113296"/>
                  <a:satOff val="-295"/>
                  <a:lumOff val="697"/>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How does the school identify and assess children with SEND?</a:t>
                </a:r>
              </a:p>
            </p:txBody>
          </p:sp>
          <p:sp>
            <p:nvSpPr>
              <p:cNvPr id="34" name="Freeform: Shape 33">
                <a:hlinkClick r:id="rId5" action="ppaction://hlinksldjump"/>
                <a:extLst>
                  <a:ext uri="{FF2B5EF4-FFF2-40B4-BE49-F238E27FC236}">
                    <a16:creationId xmlns:a16="http://schemas.microsoft.com/office/drawing/2014/main" id="{4A94E3F2-5A19-5B05-7F82-408862F0CFAF}"/>
                  </a:ext>
                </a:extLst>
              </p:cNvPr>
              <p:cNvSpPr/>
              <p:nvPr/>
            </p:nvSpPr>
            <p:spPr>
              <a:xfrm>
                <a:off x="3772264" y="1355433"/>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226593"/>
                  <a:satOff val="-591"/>
                  <a:lumOff val="1394"/>
                  <a:alphaOff val="0"/>
                </a:schemeClr>
              </a:fillRef>
              <a:effectRef idx="0">
                <a:schemeClr val="accent2">
                  <a:hueOff val="226593"/>
                  <a:satOff val="-591"/>
                  <a:lumOff val="1394"/>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Quality First Teaching</a:t>
                </a:r>
              </a:p>
            </p:txBody>
          </p:sp>
          <p:sp>
            <p:nvSpPr>
              <p:cNvPr id="35" name="Freeform: Shape 34">
                <a:hlinkClick r:id="rId6" action="ppaction://hlinksldjump"/>
                <a:extLst>
                  <a:ext uri="{FF2B5EF4-FFF2-40B4-BE49-F238E27FC236}">
                    <a16:creationId xmlns:a16="http://schemas.microsoft.com/office/drawing/2014/main" id="{3FA5B17E-4F3A-3862-4DE7-6B97024E9965}"/>
                  </a:ext>
                </a:extLst>
              </p:cNvPr>
              <p:cNvSpPr/>
              <p:nvPr/>
            </p:nvSpPr>
            <p:spPr>
              <a:xfrm>
                <a:off x="496920" y="2421575"/>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339889"/>
                  <a:satOff val="-886"/>
                  <a:lumOff val="2091"/>
                  <a:alphaOff val="0"/>
                </a:schemeClr>
              </a:fillRef>
              <a:effectRef idx="0">
                <a:schemeClr val="accent2">
                  <a:hueOff val="339889"/>
                  <a:satOff val="-886"/>
                  <a:lumOff val="2091"/>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The Graduated Approach</a:t>
                </a:r>
                <a:r>
                  <a:rPr lang="en-GB" sz="1400" kern="1200">
                    <a:latin typeface="Calibri" panose="020F0502020204030204" pitchFamily="34" charset="0"/>
                    <a:cs typeface="Calibri" panose="020F0502020204030204" pitchFamily="34" charset="0"/>
                    <a:hlinkClick r:id="rId6" action="ppaction://hlinksldjump"/>
                  </a:rPr>
                  <a:t> </a:t>
                </a:r>
                <a:endParaRPr lang="en-US" sz="1400" kern="1200">
                  <a:latin typeface="Calibri" panose="020F0502020204030204" pitchFamily="34" charset="0"/>
                  <a:cs typeface="Calibri" panose="020F0502020204030204" pitchFamily="34" charset="0"/>
                </a:endParaRPr>
              </a:p>
            </p:txBody>
          </p:sp>
          <p:sp>
            <p:nvSpPr>
              <p:cNvPr id="36" name="Freeform: Shape 35">
                <a:hlinkClick r:id="rId7" action="ppaction://hlinksldjump"/>
                <a:extLst>
                  <a:ext uri="{FF2B5EF4-FFF2-40B4-BE49-F238E27FC236}">
                    <a16:creationId xmlns:a16="http://schemas.microsoft.com/office/drawing/2014/main" id="{B7DF06A3-3192-3E4F-56E2-739241E6B0A1}"/>
                  </a:ext>
                </a:extLst>
              </p:cNvPr>
              <p:cNvSpPr/>
              <p:nvPr/>
            </p:nvSpPr>
            <p:spPr>
              <a:xfrm>
                <a:off x="2134592" y="2421575"/>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453186"/>
                  <a:satOff val="-1181"/>
                  <a:lumOff val="2788"/>
                  <a:alphaOff val="0"/>
                </a:schemeClr>
              </a:fillRef>
              <a:effectRef idx="0">
                <a:schemeClr val="accent2">
                  <a:hueOff val="453186"/>
                  <a:satOff val="-1181"/>
                  <a:lumOff val="2788"/>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none" kern="1200">
                    <a:solidFill>
                      <a:schemeClr val="bg1"/>
                    </a:solidFill>
                    <a:latin typeface="Calibri" panose="020F0502020204030204" pitchFamily="34" charset="0"/>
                    <a:cs typeface="Calibri" panose="020F0502020204030204" pitchFamily="34" charset="0"/>
                  </a:rPr>
                  <a:t>Referral for an EHCP</a:t>
                </a:r>
              </a:p>
            </p:txBody>
          </p:sp>
          <p:sp>
            <p:nvSpPr>
              <p:cNvPr id="37" name="Freeform: Shape 36">
                <a:hlinkClick r:id="rId8" action="ppaction://hlinksldjump"/>
                <a:extLst>
                  <a:ext uri="{FF2B5EF4-FFF2-40B4-BE49-F238E27FC236}">
                    <a16:creationId xmlns:a16="http://schemas.microsoft.com/office/drawing/2014/main" id="{585DAA0F-F785-6B8C-53A7-1475AE1738F6}"/>
                  </a:ext>
                </a:extLst>
              </p:cNvPr>
              <p:cNvSpPr/>
              <p:nvPr/>
            </p:nvSpPr>
            <p:spPr>
              <a:xfrm>
                <a:off x="3772264" y="2421575"/>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566482"/>
                  <a:satOff val="-1477"/>
                  <a:lumOff val="3486"/>
                  <a:alphaOff val="0"/>
                </a:schemeClr>
              </a:fillRef>
              <a:effectRef idx="0">
                <a:schemeClr val="accent2">
                  <a:hueOff val="566482"/>
                  <a:satOff val="-1477"/>
                  <a:lumOff val="3486"/>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Interventions</a:t>
                </a:r>
                <a:endParaRPr lang="en-US" sz="1400" kern="1200">
                  <a:latin typeface="Calibri" panose="020F0502020204030204" pitchFamily="34" charset="0"/>
                  <a:cs typeface="Calibri" panose="020F0502020204030204" pitchFamily="34" charset="0"/>
                </a:endParaRPr>
              </a:p>
            </p:txBody>
          </p:sp>
          <p:sp>
            <p:nvSpPr>
              <p:cNvPr id="38" name="Freeform: Shape 37">
                <a:hlinkClick r:id="rId9" action="ppaction://hlinksldjump"/>
                <a:extLst>
                  <a:ext uri="{FF2B5EF4-FFF2-40B4-BE49-F238E27FC236}">
                    <a16:creationId xmlns:a16="http://schemas.microsoft.com/office/drawing/2014/main" id="{CCF4277E-4412-271B-30D4-02CF3EF9E689}"/>
                  </a:ext>
                </a:extLst>
              </p:cNvPr>
              <p:cNvSpPr/>
              <p:nvPr/>
            </p:nvSpPr>
            <p:spPr>
              <a:xfrm>
                <a:off x="496920" y="3463730"/>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679779"/>
                  <a:satOff val="-1772"/>
                  <a:lumOff val="4183"/>
                  <a:alphaOff val="0"/>
                </a:schemeClr>
              </a:fillRef>
              <a:effectRef idx="0">
                <a:schemeClr val="accent2">
                  <a:hueOff val="679779"/>
                  <a:satOff val="-1772"/>
                  <a:lumOff val="4183"/>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How does the school communicate with me and my child?</a:t>
                </a:r>
                <a:endParaRPr lang="en-US" sz="1400" kern="1200">
                  <a:latin typeface="Calibri" panose="020F0502020204030204" pitchFamily="34" charset="0"/>
                  <a:cs typeface="Calibri" panose="020F0502020204030204" pitchFamily="34" charset="0"/>
                </a:endParaRPr>
              </a:p>
            </p:txBody>
          </p:sp>
          <p:sp>
            <p:nvSpPr>
              <p:cNvPr id="39" name="Freeform: Shape 38">
                <a:hlinkClick r:id="rId10" action="ppaction://hlinksldjump"/>
                <a:extLst>
                  <a:ext uri="{FF2B5EF4-FFF2-40B4-BE49-F238E27FC236}">
                    <a16:creationId xmlns:a16="http://schemas.microsoft.com/office/drawing/2014/main" id="{5A498521-7F8B-32C6-5974-FB6E7C93A507}"/>
                  </a:ext>
                </a:extLst>
              </p:cNvPr>
              <p:cNvSpPr/>
              <p:nvPr/>
            </p:nvSpPr>
            <p:spPr>
              <a:xfrm>
                <a:off x="2134592" y="3463730"/>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793075"/>
                  <a:satOff val="-2067"/>
                  <a:lumOff val="4880"/>
                  <a:alphaOff val="0"/>
                </a:schemeClr>
              </a:fillRef>
              <a:effectRef idx="0">
                <a:schemeClr val="accent2">
                  <a:hueOff val="793075"/>
                  <a:satOff val="-2067"/>
                  <a:lumOff val="488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How does my child have his/her say?</a:t>
                </a:r>
                <a:endParaRPr lang="en-US" sz="1400" kern="1200">
                  <a:latin typeface="Calibri" panose="020F0502020204030204" pitchFamily="34" charset="0"/>
                  <a:cs typeface="Calibri" panose="020F0502020204030204" pitchFamily="34" charset="0"/>
                </a:endParaRPr>
              </a:p>
            </p:txBody>
          </p:sp>
          <p:sp>
            <p:nvSpPr>
              <p:cNvPr id="40" name="Freeform: Shape 39">
                <a:hlinkClick r:id="rId11" action="ppaction://hlinksldjump"/>
                <a:extLst>
                  <a:ext uri="{FF2B5EF4-FFF2-40B4-BE49-F238E27FC236}">
                    <a16:creationId xmlns:a16="http://schemas.microsoft.com/office/drawing/2014/main" id="{6982F17F-B333-02DB-3956-7FF939F3760F}"/>
                  </a:ext>
                </a:extLst>
              </p:cNvPr>
              <p:cNvSpPr/>
              <p:nvPr/>
            </p:nvSpPr>
            <p:spPr>
              <a:xfrm>
                <a:off x="3772264" y="3463730"/>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906372"/>
                  <a:satOff val="-2363"/>
                  <a:lumOff val="5577"/>
                  <a:alphaOff val="0"/>
                </a:schemeClr>
              </a:fillRef>
              <a:effectRef idx="0">
                <a:schemeClr val="accent2">
                  <a:hueOff val="906372"/>
                  <a:satOff val="-2363"/>
                  <a:lumOff val="5577"/>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panose="020F0502020204030204" pitchFamily="34" charset="0"/>
                    <a:cs typeface="Calibri" panose="020F0502020204030204" pitchFamily="34" charset="0"/>
                  </a:rPr>
                  <a:t>How will my child be supported with transitions?</a:t>
                </a:r>
                <a:endParaRPr lang="en-US" sz="1400" kern="1200">
                  <a:latin typeface="Calibri" panose="020F0502020204030204" pitchFamily="34" charset="0"/>
                  <a:cs typeface="Calibri" panose="020F0502020204030204" pitchFamily="34" charset="0"/>
                </a:endParaRPr>
              </a:p>
            </p:txBody>
          </p:sp>
          <p:sp>
            <p:nvSpPr>
              <p:cNvPr id="41" name="Freeform: Shape 40">
                <a:hlinkClick r:id="rId12" action="ppaction://hlinksldjump"/>
                <a:extLst>
                  <a:ext uri="{FF2B5EF4-FFF2-40B4-BE49-F238E27FC236}">
                    <a16:creationId xmlns:a16="http://schemas.microsoft.com/office/drawing/2014/main" id="{BD7B0039-3C8A-B3F7-EC7A-DB413A0EC924}"/>
                  </a:ext>
                </a:extLst>
              </p:cNvPr>
              <p:cNvSpPr/>
              <p:nvPr/>
            </p:nvSpPr>
            <p:spPr>
              <a:xfrm>
                <a:off x="2134592" y="4505885"/>
                <a:ext cx="1488792" cy="893275"/>
              </a:xfrm>
              <a:custGeom>
                <a:avLst/>
                <a:gdLst>
                  <a:gd name="connsiteX0" fmla="*/ 0 w 1488792"/>
                  <a:gd name="connsiteY0" fmla="*/ 0 h 893275"/>
                  <a:gd name="connsiteX1" fmla="*/ 1488792 w 1488792"/>
                  <a:gd name="connsiteY1" fmla="*/ 0 h 893275"/>
                  <a:gd name="connsiteX2" fmla="*/ 1488792 w 1488792"/>
                  <a:gd name="connsiteY2" fmla="*/ 893275 h 893275"/>
                  <a:gd name="connsiteX3" fmla="*/ 0 w 1488792"/>
                  <a:gd name="connsiteY3" fmla="*/ 893275 h 893275"/>
                  <a:gd name="connsiteX4" fmla="*/ 0 w 1488792"/>
                  <a:gd name="connsiteY4" fmla="*/ 0 h 893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792" h="893275">
                    <a:moveTo>
                      <a:pt x="0" y="0"/>
                    </a:moveTo>
                    <a:lnTo>
                      <a:pt x="1488792" y="0"/>
                    </a:lnTo>
                    <a:lnTo>
                      <a:pt x="1488792" y="893275"/>
                    </a:lnTo>
                    <a:lnTo>
                      <a:pt x="0" y="893275"/>
                    </a:lnTo>
                    <a:lnTo>
                      <a:pt x="0" y="0"/>
                    </a:lnTo>
                    <a:close/>
                  </a:path>
                </a:pathLst>
              </a:custGeom>
            </p:spPr>
            <p:style>
              <a:lnRef idx="2">
                <a:schemeClr val="lt1">
                  <a:hueOff val="0"/>
                  <a:satOff val="0"/>
                  <a:lumOff val="0"/>
                  <a:alphaOff val="0"/>
                </a:schemeClr>
              </a:lnRef>
              <a:fillRef idx="1">
                <a:schemeClr val="accent2">
                  <a:hueOff val="1019668"/>
                  <a:satOff val="-2658"/>
                  <a:lumOff val="6274"/>
                  <a:alphaOff val="0"/>
                </a:schemeClr>
              </a:fillRef>
              <a:effectRef idx="0">
                <a:schemeClr val="accent2">
                  <a:hueOff val="1019668"/>
                  <a:satOff val="-2658"/>
                  <a:lumOff val="6274"/>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SEND facilities</a:t>
                </a:r>
              </a:p>
            </p:txBody>
          </p:sp>
        </p:grpSp>
        <p:sp>
          <p:nvSpPr>
            <p:cNvPr id="4" name="Rectangle 3">
              <a:extLst>
                <a:ext uri="{FF2B5EF4-FFF2-40B4-BE49-F238E27FC236}">
                  <a16:creationId xmlns:a16="http://schemas.microsoft.com/office/drawing/2014/main" id="{EC928CB9-0319-3B1C-EAF9-E515249BF279}"/>
                </a:ext>
              </a:extLst>
            </p:cNvPr>
            <p:cNvSpPr/>
            <p:nvPr/>
          </p:nvSpPr>
          <p:spPr>
            <a:xfrm>
              <a:off x="485374" y="4484951"/>
              <a:ext cx="1503223" cy="881128"/>
            </a:xfrm>
            <a:prstGeom prst="rect">
              <a:avLst/>
            </a:prstGeom>
          </p:spPr>
          <p:style>
            <a:lnRef idx="2">
              <a:schemeClr val="lt1">
                <a:hueOff val="0"/>
                <a:satOff val="0"/>
                <a:lumOff val="0"/>
                <a:alphaOff val="0"/>
              </a:schemeClr>
            </a:lnRef>
            <a:fillRef idx="1">
              <a:schemeClr val="accent2">
                <a:hueOff val="254917"/>
                <a:satOff val="-664"/>
                <a:lumOff val="1568"/>
                <a:alphaOff val="0"/>
              </a:schemeClr>
            </a:fillRef>
            <a:effectRef idx="0">
              <a:schemeClr val="accent2">
                <a:hueOff val="254917"/>
                <a:satOff val="-664"/>
                <a:lumOff val="1568"/>
                <a:alphaOff val="0"/>
              </a:schemeClr>
            </a:effectRef>
            <a:fontRef idx="minor">
              <a:schemeClr val="lt1"/>
            </a:fontRef>
          </p:style>
          <p:txBody>
            <a:bodyPr/>
            <a:lstStyle/>
            <a:p>
              <a:endParaRPr lang="en-GB"/>
            </a:p>
          </p:txBody>
        </p:sp>
        <p:sp>
          <p:nvSpPr>
            <p:cNvPr id="5" name="TextBox 4">
              <a:hlinkClick r:id="rId13" action="ppaction://hlinksldjump"/>
              <a:extLst>
                <a:ext uri="{FF2B5EF4-FFF2-40B4-BE49-F238E27FC236}">
                  <a16:creationId xmlns:a16="http://schemas.microsoft.com/office/drawing/2014/main" id="{72B2BB06-75F3-424D-B253-8C0EAC87B426}"/>
                </a:ext>
              </a:extLst>
            </p:cNvPr>
            <p:cNvSpPr txBox="1"/>
            <p:nvPr/>
          </p:nvSpPr>
          <p:spPr>
            <a:xfrm>
              <a:off x="485374" y="4515661"/>
              <a:ext cx="1503223" cy="881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Calibri" panose="020F0502020204030204" pitchFamily="34" charset="0"/>
                  <a:cs typeface="Calibri" panose="020F0502020204030204" pitchFamily="34" charset="0"/>
                </a:rPr>
                <a:t>What is our SEND ethos and approach?</a:t>
              </a:r>
            </a:p>
          </p:txBody>
        </p:sp>
        <p:sp>
          <p:nvSpPr>
            <p:cNvPr id="15" name="Rectangle 14">
              <a:extLst>
                <a:ext uri="{FF2B5EF4-FFF2-40B4-BE49-F238E27FC236}">
                  <a16:creationId xmlns:a16="http://schemas.microsoft.com/office/drawing/2014/main" id="{1931EFED-525C-2001-ABEA-F95E26752F30}"/>
                </a:ext>
              </a:extLst>
            </p:cNvPr>
            <p:cNvSpPr/>
            <p:nvPr/>
          </p:nvSpPr>
          <p:spPr>
            <a:xfrm>
              <a:off x="451921" y="5495321"/>
              <a:ext cx="1503223" cy="881128"/>
            </a:xfrm>
            <a:prstGeom prst="rect">
              <a:avLst/>
            </a:prstGeom>
          </p:spPr>
          <p:style>
            <a:lnRef idx="2">
              <a:schemeClr val="lt1">
                <a:hueOff val="0"/>
                <a:satOff val="0"/>
                <a:lumOff val="0"/>
                <a:alphaOff val="0"/>
              </a:schemeClr>
            </a:lnRef>
            <a:fillRef idx="1">
              <a:schemeClr val="accent2">
                <a:hueOff val="254917"/>
                <a:satOff val="-664"/>
                <a:lumOff val="1568"/>
                <a:alphaOff val="0"/>
              </a:schemeClr>
            </a:fillRef>
            <a:effectRef idx="0">
              <a:schemeClr val="accent2">
                <a:hueOff val="254917"/>
                <a:satOff val="-664"/>
                <a:lumOff val="1568"/>
                <a:alphaOff val="0"/>
              </a:schemeClr>
            </a:effectRef>
            <a:fontRef idx="minor">
              <a:schemeClr val="lt1"/>
            </a:fontRef>
          </p:style>
          <p:txBody>
            <a:bodyPr/>
            <a:lstStyle/>
            <a:p>
              <a:endParaRPr lang="en-GB"/>
            </a:p>
          </p:txBody>
        </p:sp>
        <p:sp>
          <p:nvSpPr>
            <p:cNvPr id="17" name="TextBox 16">
              <a:hlinkClick r:id="rId14" action="ppaction://hlinksldjump"/>
              <a:extLst>
                <a:ext uri="{FF2B5EF4-FFF2-40B4-BE49-F238E27FC236}">
                  <a16:creationId xmlns:a16="http://schemas.microsoft.com/office/drawing/2014/main" id="{9CAC340B-B820-04E9-8E5B-1F54B18D6240}"/>
                </a:ext>
              </a:extLst>
            </p:cNvPr>
            <p:cNvSpPr txBox="1"/>
            <p:nvPr/>
          </p:nvSpPr>
          <p:spPr>
            <a:xfrm>
              <a:off x="451921" y="5495321"/>
              <a:ext cx="1503223" cy="881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Calibri" panose="020F0502020204030204" pitchFamily="34" charset="0"/>
                  <a:cs typeface="Calibri" panose="020F0502020204030204" pitchFamily="34" charset="0"/>
                </a:rPr>
                <a:t>Staff training</a:t>
              </a:r>
            </a:p>
          </p:txBody>
        </p:sp>
        <p:sp>
          <p:nvSpPr>
            <p:cNvPr id="19" name="Rectangle 18">
              <a:hlinkClick r:id="rId15" action="ppaction://hlinksldjump"/>
              <a:extLst>
                <a:ext uri="{FF2B5EF4-FFF2-40B4-BE49-F238E27FC236}">
                  <a16:creationId xmlns:a16="http://schemas.microsoft.com/office/drawing/2014/main" id="{A86E50E0-270F-DF91-2D03-4C87D32E6552}"/>
                </a:ext>
              </a:extLst>
            </p:cNvPr>
            <p:cNvSpPr/>
            <p:nvPr/>
          </p:nvSpPr>
          <p:spPr>
            <a:xfrm>
              <a:off x="3746254" y="5495321"/>
              <a:ext cx="1503222" cy="881127"/>
            </a:xfrm>
            <a:prstGeom prst="rect">
              <a:avLst/>
            </a:prstGeom>
          </p:spPr>
          <p:style>
            <a:lnRef idx="2">
              <a:schemeClr val="lt1">
                <a:hueOff val="0"/>
                <a:satOff val="0"/>
                <a:lumOff val="0"/>
                <a:alphaOff val="0"/>
              </a:schemeClr>
            </a:lnRef>
            <a:fillRef idx="1">
              <a:schemeClr val="accent2">
                <a:hueOff val="254917"/>
                <a:satOff val="-664"/>
                <a:lumOff val="1568"/>
                <a:alphaOff val="0"/>
              </a:schemeClr>
            </a:fillRef>
            <a:effectRef idx="0">
              <a:schemeClr val="accent2">
                <a:hueOff val="254917"/>
                <a:satOff val="-664"/>
                <a:lumOff val="1568"/>
                <a:alphaOff val="0"/>
              </a:schemeClr>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08BAD8B2-7814-1BB9-4948-D2F4BB59EB15}"/>
                </a:ext>
              </a:extLst>
            </p:cNvPr>
            <p:cNvSpPr/>
            <p:nvPr/>
          </p:nvSpPr>
          <p:spPr>
            <a:xfrm>
              <a:off x="2131079" y="5495321"/>
              <a:ext cx="1488792" cy="893275"/>
            </a:xfrm>
            <a:prstGeom prst="rect">
              <a:avLst/>
            </a:prstGeom>
          </p:spPr>
          <p:style>
            <a:lnRef idx="2">
              <a:schemeClr val="lt1">
                <a:hueOff val="0"/>
                <a:satOff val="0"/>
                <a:lumOff val="0"/>
                <a:alphaOff val="0"/>
              </a:schemeClr>
            </a:lnRef>
            <a:fillRef idx="1">
              <a:schemeClr val="accent2">
                <a:hueOff val="1019668"/>
                <a:satOff val="-2658"/>
                <a:lumOff val="6274"/>
                <a:alphaOff val="0"/>
              </a:schemeClr>
            </a:fillRef>
            <a:effectRef idx="0">
              <a:schemeClr val="accent2">
                <a:hueOff val="1019668"/>
                <a:satOff val="-2658"/>
                <a:lumOff val="6274"/>
                <a:alphaOff val="0"/>
              </a:schemeClr>
            </a:effectRef>
            <a:fontRef idx="minor">
              <a:schemeClr val="lt1"/>
            </a:fontRef>
          </p:style>
          <p:txBody>
            <a:bodyPr/>
            <a:lstStyle/>
            <a:p>
              <a:endParaRPr lang="en-GB"/>
            </a:p>
          </p:txBody>
        </p:sp>
        <p:sp>
          <p:nvSpPr>
            <p:cNvPr id="23" name="TextBox 22">
              <a:hlinkClick r:id="rId16" action="ppaction://hlinksldjump"/>
              <a:extLst>
                <a:ext uri="{FF2B5EF4-FFF2-40B4-BE49-F238E27FC236}">
                  <a16:creationId xmlns:a16="http://schemas.microsoft.com/office/drawing/2014/main" id="{F548DE4D-A42D-32CD-EA35-10F69247F54E}"/>
                </a:ext>
              </a:extLst>
            </p:cNvPr>
            <p:cNvSpPr txBox="1"/>
            <p:nvPr/>
          </p:nvSpPr>
          <p:spPr>
            <a:xfrm>
              <a:off x="2131079" y="5495321"/>
              <a:ext cx="1488792" cy="893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Calibri" panose="020F0502020204030204" pitchFamily="34" charset="0"/>
                  <a:cs typeface="Calibri" panose="020F0502020204030204" pitchFamily="34" charset="0"/>
                </a:rPr>
                <a:t>Where can I find SEND support and information?</a:t>
              </a:r>
            </a:p>
          </p:txBody>
        </p:sp>
        <p:sp>
          <p:nvSpPr>
            <p:cNvPr id="29" name="Rectangle 28">
              <a:hlinkClick r:id="rId5" action="ppaction://hlinksldjump"/>
              <a:extLst>
                <a:ext uri="{FF2B5EF4-FFF2-40B4-BE49-F238E27FC236}">
                  <a16:creationId xmlns:a16="http://schemas.microsoft.com/office/drawing/2014/main" id="{621558A9-E464-361B-C66F-0AB028A23917}"/>
                </a:ext>
              </a:extLst>
            </p:cNvPr>
            <p:cNvSpPr/>
            <p:nvPr/>
          </p:nvSpPr>
          <p:spPr>
            <a:xfrm>
              <a:off x="3738462" y="4509587"/>
              <a:ext cx="1488792" cy="893275"/>
            </a:xfrm>
            <a:prstGeom prst="rect">
              <a:avLst/>
            </a:prstGeom>
          </p:spPr>
          <p:style>
            <a:lnRef idx="2">
              <a:schemeClr val="lt1">
                <a:hueOff val="0"/>
                <a:satOff val="0"/>
                <a:lumOff val="0"/>
                <a:alphaOff val="0"/>
              </a:schemeClr>
            </a:lnRef>
            <a:fillRef idx="1">
              <a:schemeClr val="accent2">
                <a:hueOff val="226593"/>
                <a:satOff val="-591"/>
                <a:lumOff val="1394"/>
                <a:alphaOff val="0"/>
              </a:schemeClr>
            </a:fillRef>
            <a:effectRef idx="0">
              <a:schemeClr val="accent2">
                <a:hueOff val="226593"/>
                <a:satOff val="-591"/>
                <a:lumOff val="1394"/>
                <a:alphaOff val="0"/>
              </a:schemeClr>
            </a:effectRef>
            <a:fontRef idx="minor">
              <a:schemeClr val="lt1"/>
            </a:fontRef>
          </p:style>
          <p:txBody>
            <a:bodyPr/>
            <a:lstStyle/>
            <a:p>
              <a:endParaRPr lang="en-GB"/>
            </a:p>
          </p:txBody>
        </p:sp>
        <p:sp>
          <p:nvSpPr>
            <p:cNvPr id="30" name="TextBox 29">
              <a:hlinkClick r:id="rId17" action="ppaction://hlinksldjump"/>
              <a:extLst>
                <a:ext uri="{FF2B5EF4-FFF2-40B4-BE49-F238E27FC236}">
                  <a16:creationId xmlns:a16="http://schemas.microsoft.com/office/drawing/2014/main" id="{46459BFB-8250-422A-4E88-D19F29D1B2BC}"/>
                </a:ext>
              </a:extLst>
            </p:cNvPr>
            <p:cNvSpPr txBox="1"/>
            <p:nvPr/>
          </p:nvSpPr>
          <p:spPr>
            <a:xfrm>
              <a:off x="3738462" y="4502342"/>
              <a:ext cx="1488792" cy="893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SEND Resources</a:t>
              </a:r>
            </a:p>
          </p:txBody>
        </p:sp>
      </p:grpSp>
      <p:sp>
        <p:nvSpPr>
          <p:cNvPr id="48" name="TextBox 47">
            <a:hlinkClick r:id="rId15" action="ppaction://hlinksldjump"/>
            <a:extLst>
              <a:ext uri="{FF2B5EF4-FFF2-40B4-BE49-F238E27FC236}">
                <a16:creationId xmlns:a16="http://schemas.microsoft.com/office/drawing/2014/main" id="{497B5155-1C98-6470-A9E6-D58DC6A36D2B}"/>
              </a:ext>
            </a:extLst>
          </p:cNvPr>
          <p:cNvSpPr txBox="1"/>
          <p:nvPr/>
        </p:nvSpPr>
        <p:spPr>
          <a:xfrm>
            <a:off x="3754252" y="5502566"/>
            <a:ext cx="1488792" cy="893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Problems and complaints</a:t>
            </a:r>
          </a:p>
        </p:txBody>
      </p:sp>
      <p:pic>
        <p:nvPicPr>
          <p:cNvPr id="6" name="Picture 5">
            <a:extLst>
              <a:ext uri="{FF2B5EF4-FFF2-40B4-BE49-F238E27FC236}">
                <a16:creationId xmlns:a16="http://schemas.microsoft.com/office/drawing/2014/main" id="{D449C66C-58D6-FF45-42B3-9062BE75ACFD}"/>
              </a:ext>
            </a:extLst>
          </p:cNvPr>
          <p:cNvPicPr>
            <a:picLocks noChangeAspect="1"/>
          </p:cNvPicPr>
          <p:nvPr/>
        </p:nvPicPr>
        <p:blipFill>
          <a:blip r:embed="rId18"/>
          <a:stretch>
            <a:fillRect/>
          </a:stretch>
        </p:blipFill>
        <p:spPr>
          <a:xfrm>
            <a:off x="5293288" y="4243957"/>
            <a:ext cx="3293919" cy="1879051"/>
          </a:xfrm>
          <a:prstGeom prst="rect">
            <a:avLst/>
          </a:prstGeom>
        </p:spPr>
      </p:pic>
    </p:spTree>
    <p:extLst>
      <p:ext uri="{BB962C8B-B14F-4D97-AF65-F5344CB8AC3E}">
        <p14:creationId xmlns:p14="http://schemas.microsoft.com/office/powerpoint/2010/main" val="190929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7590" y="1020549"/>
            <a:ext cx="4275758" cy="1252728"/>
          </a:xfrm>
        </p:spPr>
        <p:txBody>
          <a:bodyPr>
            <a:noAutofit/>
          </a:bodyPr>
          <a:lstStyle/>
          <a:p>
            <a:pPr marL="0" indent="0" algn="ctr">
              <a:buNone/>
            </a:pPr>
            <a:r>
              <a:rPr lang="en-GB" b="1">
                <a:latin typeface="Calibri" panose="020F0502020204030204" pitchFamily="34" charset="0"/>
                <a:ea typeface="Calibri" panose="020F0502020204030204" pitchFamily="34" charset="0"/>
                <a:cs typeface="Times New Roman" panose="02020603050405020304" pitchFamily="18" charset="0"/>
              </a:rPr>
              <a:t>What is Our </a:t>
            </a:r>
            <a:r>
              <a:rPr lang="en-GB" b="1">
                <a:effectLst/>
                <a:latin typeface="Calibri" panose="020F0502020204030204" pitchFamily="34" charset="0"/>
                <a:ea typeface="Calibri" panose="020F0502020204030204" pitchFamily="34" charset="0"/>
                <a:cs typeface="Times New Roman" panose="02020603050405020304" pitchFamily="18" charset="0"/>
              </a:rPr>
              <a:t>SEND ethos and approach?</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ontent Placeholder 1"/>
          <p:cNvSpPr>
            <a:spLocks noGrp="1"/>
          </p:cNvSpPr>
          <p:nvPr>
            <p:ph idx="1"/>
          </p:nvPr>
        </p:nvSpPr>
        <p:spPr>
          <a:xfrm>
            <a:off x="335296" y="3186936"/>
            <a:ext cx="8228052" cy="3671064"/>
          </a:xfrm>
        </p:spPr>
        <p:txBody>
          <a:bodyPr>
            <a:normAutofit lnSpcReduction="10000"/>
          </a:bodyPr>
          <a:lstStyle/>
          <a:p>
            <a:pPr marL="0" indent="0">
              <a:buNone/>
            </a:pPr>
            <a:r>
              <a:rPr lang="en-GB" sz="2400">
                <a:latin typeface="Calibri" panose="020F0502020204030204" pitchFamily="34" charset="0"/>
                <a:ea typeface="Calibri" panose="020F0502020204030204" pitchFamily="34" charset="0"/>
                <a:cs typeface="Times New Roman" panose="02020603050405020304" pitchFamily="18" charset="0"/>
              </a:rPr>
              <a:t>We have an inclusive ethos in all areas of school life, including teaching, learning and the curriculum. We use i</a:t>
            </a:r>
            <a:r>
              <a:rPr lang="en-GB" sz="2400">
                <a:effectLst/>
                <a:latin typeface="Calibri" panose="020F0502020204030204" pitchFamily="34" charset="0"/>
                <a:ea typeface="Calibri" panose="020F0502020204030204" pitchFamily="34" charset="0"/>
                <a:cs typeface="Times New Roman" panose="02020603050405020304" pitchFamily="18" charset="0"/>
              </a:rPr>
              <a:t>nclusive, targeted quality first teaching from the class teacher with adapted planning to support ALL children to access the curriculum at their level</a:t>
            </a:r>
            <a:r>
              <a:rPr lang="en-GB" sz="2400">
                <a:latin typeface="Calibri" panose="020F0502020204030204" pitchFamily="34" charset="0"/>
                <a:ea typeface="Calibri" panose="020F0502020204030204" pitchFamily="34" charset="0"/>
                <a:cs typeface="Times New Roman" panose="02020603050405020304" pitchFamily="18" charset="0"/>
              </a:rPr>
              <a:t>. Learning support assistants (LSAs) are also used in lessons to support individual pupils or groups.</a:t>
            </a:r>
          </a:p>
          <a:p>
            <a:pPr marL="0" indent="0">
              <a:buNone/>
            </a:pPr>
            <a:r>
              <a:rPr lang="en-GB" sz="2400">
                <a:latin typeface="Calibri" panose="020F0502020204030204" pitchFamily="34" charset="0"/>
                <a:ea typeface="Calibri" panose="020F0502020204030204" pitchFamily="34" charset="0"/>
                <a:cs typeface="Times New Roman" panose="02020603050405020304" pitchFamily="18" charset="0"/>
              </a:rPr>
              <a:t>Pupils with SEND have opportunities to take part in all extra-curricular clubs and join in with trips and visits. Assemblies and the curriculum are used to raise awareness, promote diversity, and discuss issues such as bullying and discrimination. </a:t>
            </a:r>
          </a:p>
        </p:txBody>
      </p:sp>
      <p:pic>
        <p:nvPicPr>
          <p:cNvPr id="4" name="Picture 2" descr="Field Tr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7588" y="755856"/>
            <a:ext cx="3530002" cy="2353336"/>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4">
            <a:hlinkClick r:id="rId3" action="ppaction://hlinksldjump" highlightClick="1"/>
            <a:extLst>
              <a:ext uri="{FF2B5EF4-FFF2-40B4-BE49-F238E27FC236}">
                <a16:creationId xmlns:a16="http://schemas.microsoft.com/office/drawing/2014/main" id="{82184984-7F5F-40FA-5415-9DAC1BC1E3DE}"/>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681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98B33FF2-C5DF-D6A5-3391-AB4AB639D515}"/>
              </a:ext>
            </a:extLst>
          </p:cNvPr>
          <p:cNvSpPr>
            <a:spLocks noGrp="1"/>
          </p:cNvSpPr>
          <p:nvPr>
            <p:ph type="title"/>
          </p:nvPr>
        </p:nvSpPr>
        <p:spPr>
          <a:xfrm>
            <a:off x="866215" y="973668"/>
            <a:ext cx="6571060" cy="706964"/>
          </a:xfrm>
        </p:spPr>
        <p:txBody>
          <a:bodyPr vert="horz" lIns="91440" tIns="45720" rIns="91440" bIns="45720" rtlCol="0" anchor="ctr">
            <a:normAutofit/>
          </a:bodyPr>
          <a:lstStyle/>
          <a:p>
            <a:pPr>
              <a:lnSpc>
                <a:spcPct val="90000"/>
              </a:lnSpc>
            </a:pPr>
            <a:r>
              <a:rPr lang="en-US" sz="2500" b="0" i="0" kern="1200">
                <a:solidFill>
                  <a:srgbClr val="EBEBEB"/>
                </a:solidFill>
                <a:latin typeface="+mj-lt"/>
                <a:ea typeface="+mj-ea"/>
                <a:cs typeface="+mj-cs"/>
              </a:rPr>
              <a:t>What types of SEND are provided for?</a:t>
            </a:r>
          </a:p>
        </p:txBody>
      </p:sp>
      <p:sp>
        <p:nvSpPr>
          <p:cNvPr id="12" name="TextBox 11">
            <a:extLst>
              <a:ext uri="{FF2B5EF4-FFF2-40B4-BE49-F238E27FC236}">
                <a16:creationId xmlns:a16="http://schemas.microsoft.com/office/drawing/2014/main" id="{33E896A8-1E8D-87EC-40B6-9CC7AA13663D}"/>
              </a:ext>
            </a:extLst>
          </p:cNvPr>
          <p:cNvSpPr txBox="1"/>
          <p:nvPr/>
        </p:nvSpPr>
        <p:spPr>
          <a:xfrm>
            <a:off x="3481002" y="2066925"/>
            <a:ext cx="5110548" cy="4200058"/>
          </a:xfrm>
          <a:prstGeom prst="rect">
            <a:avLst/>
          </a:prstGeom>
        </p:spPr>
        <p:txBody>
          <a:bodyPr vert="horz" lIns="91440" tIns="45720" rIns="91440" bIns="45720" rtlCol="0" anchor="ctr">
            <a:normAutofit lnSpcReduction="10000"/>
          </a:bodyPr>
          <a:lstStyle/>
          <a:p>
            <a:pPr lvl="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rPr>
              <a:t>We are an inclusive school that aims to meet the needs of ALL learners. A pupil has SEND where their learning difficulty or disability calls for special educational provision; this is provision different from or additional to the Quality First Teaching that is normally available to pupils of the same age. The types of SEND that are provided for fall under 4 broad areas: </a:t>
            </a:r>
          </a:p>
          <a:p>
            <a:pPr marL="177800" lvl="1"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rPr>
              <a:t>Communication and interaction: Children with speech, language and communication needs have difficulty in communicating with others. This may be because they have difficulty saying what they want to, understanding what is being said to them or they do not understand or use social rules of communication. </a:t>
            </a:r>
          </a:p>
          <a:p>
            <a:pPr marL="177800" lvl="1"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rPr>
              <a:t>Cognition and learning: Learning difficulties covers a wide range of needs, including moderate learning difficulties, severe learning difficulties, through to profound and multiple learning difficulties where children are likely to need support in all areas of the curriculum and have associated difficulties with mobility and communication. Specific learning difficulties, affect one or more specific aspects of learning - this encompasses a range of conditions such as dyslexia and dyscalculia.</a:t>
            </a:r>
          </a:p>
          <a:p>
            <a:pPr marL="177800" lvl="1"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rPr>
              <a:t>Social, emotional and mental health difficulties: Children may experience a wide range of social and emotional difficulties which manifest themselves in many ways. These may include becoming withdrawn or isolated, as well as displaying challenging, disruptive or disturbing </a:t>
            </a:r>
            <a:r>
              <a:rPr lang="en-US" sz="1000" err="1">
                <a:solidFill>
                  <a:schemeClr val="tx1">
                    <a:lumMod val="75000"/>
                    <a:lumOff val="25000"/>
                  </a:schemeClr>
                </a:solidFill>
              </a:rPr>
              <a:t>behaviour</a:t>
            </a:r>
            <a:r>
              <a:rPr lang="en-US" sz="1000">
                <a:solidFill>
                  <a:schemeClr val="tx1">
                    <a:lumMod val="75000"/>
                    <a:lumOff val="25000"/>
                  </a:schemeClr>
                </a:solidFill>
              </a:rPr>
              <a:t>. These </a:t>
            </a:r>
            <a:r>
              <a:rPr lang="en-US" sz="1000" err="1">
                <a:solidFill>
                  <a:schemeClr val="tx1">
                    <a:lumMod val="75000"/>
                    <a:lumOff val="25000"/>
                  </a:schemeClr>
                </a:solidFill>
              </a:rPr>
              <a:t>behaviours</a:t>
            </a:r>
            <a:r>
              <a:rPr lang="en-US" sz="1000">
                <a:solidFill>
                  <a:schemeClr val="tx1">
                    <a:lumMod val="75000"/>
                    <a:lumOff val="25000"/>
                  </a:schemeClr>
                </a:solidFill>
              </a:rPr>
              <a:t> may reflect underlying mental health difficulties. </a:t>
            </a:r>
          </a:p>
          <a:p>
            <a:pPr marL="177800" lvl="1"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rPr>
              <a:t>Sensory and/or physical needs: Some children require special educational provision because they have a disability which prevents or hinders them from making use of the educational facilities generally provided. These difficulties can be age related and may fluctuate over time. Many children and young people with vision impairment, hearing impairment or a multi-sensory impairment will require specialist support.</a:t>
            </a:r>
          </a:p>
        </p:txBody>
      </p:sp>
      <p:sp>
        <p:nvSpPr>
          <p:cNvPr id="5" name="Action Button: Home 4">
            <a:hlinkClick r:id="" action="ppaction://noaction" highlightClick="1"/>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295C73-E014-F83F-B26C-16B02049FCD4}"/>
              </a:ext>
            </a:extLst>
          </p:cNvPr>
          <p:cNvPicPr>
            <a:picLocks noChangeAspect="1"/>
          </p:cNvPicPr>
          <p:nvPr/>
        </p:nvPicPr>
        <p:blipFill>
          <a:blip r:embed="rId2"/>
          <a:stretch>
            <a:fillRect/>
          </a:stretch>
        </p:blipFill>
        <p:spPr>
          <a:xfrm>
            <a:off x="464901" y="2567999"/>
            <a:ext cx="2753143" cy="3511787"/>
          </a:xfrm>
          <a:prstGeom prst="rect">
            <a:avLst/>
          </a:prstGeom>
        </p:spPr>
      </p:pic>
    </p:spTree>
    <p:extLst>
      <p:ext uri="{BB962C8B-B14F-4D97-AF65-F5344CB8AC3E}">
        <p14:creationId xmlns:p14="http://schemas.microsoft.com/office/powerpoint/2010/main" val="369123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66215" y="973668"/>
            <a:ext cx="6571060" cy="706964"/>
          </a:xfrm>
        </p:spPr>
        <p:txBody>
          <a:bodyPr vert="horz" lIns="91440" tIns="45720" rIns="91440" bIns="45720" rtlCol="0" anchor="ctr">
            <a:normAutofit/>
          </a:bodyPr>
          <a:lstStyle/>
          <a:p>
            <a:pPr marL="0" indent="0">
              <a:lnSpc>
                <a:spcPct val="90000"/>
              </a:lnSpc>
            </a:pPr>
            <a:r>
              <a:rPr lang="en-US" sz="2000" b="0" i="0" kern="1200">
                <a:solidFill>
                  <a:srgbClr val="EBEBEB"/>
                </a:solidFill>
                <a:effectLst/>
                <a:latin typeface="+mj-lt"/>
                <a:ea typeface="+mj-ea"/>
                <a:cs typeface="+mj-cs"/>
              </a:rPr>
              <a:t>How does the school identify and assess children with Send?</a:t>
            </a:r>
          </a:p>
        </p:txBody>
      </p:sp>
      <p:sp>
        <p:nvSpPr>
          <p:cNvPr id="8" name="TextBox 7">
            <a:extLst>
              <a:ext uri="{FF2B5EF4-FFF2-40B4-BE49-F238E27FC236}">
                <a16:creationId xmlns:a16="http://schemas.microsoft.com/office/drawing/2014/main" id="{52C87A0C-1FDE-17E1-A66E-EF09660D155C}"/>
              </a:ext>
            </a:extLst>
          </p:cNvPr>
          <p:cNvSpPr txBox="1"/>
          <p:nvPr/>
        </p:nvSpPr>
        <p:spPr>
          <a:xfrm>
            <a:off x="666751" y="2412533"/>
            <a:ext cx="5168900" cy="3854450"/>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rPr>
              <a:t>At Aqueduct Primary Academy, we know that early identification leads to early help for a child which will reduce the chances of them falling behind. </a:t>
            </a:r>
            <a:r>
              <a:rPr lang="en-US" sz="1000">
                <a:solidFill>
                  <a:schemeClr val="tx1">
                    <a:lumMod val="75000"/>
                    <a:lumOff val="25000"/>
                  </a:schemeClr>
                </a:solidFill>
                <a:effectLst/>
              </a:rPr>
              <a:t>Information to help identify children with SEND is gathered from:</a:t>
            </a:r>
          </a:p>
          <a:p>
            <a:pPr marL="342900" lvl="0"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Parents/carers and the child’s views</a:t>
            </a:r>
          </a:p>
          <a:p>
            <a:pPr marL="342900" lvl="0"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School staff</a:t>
            </a:r>
          </a:p>
          <a:p>
            <a:pPr marL="342900" lvl="0" indent="-2286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School-based assessments</a:t>
            </a:r>
          </a:p>
          <a:p>
            <a:pPr>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Our school assesses each pupil’s current skills and level of attainment on entry, building on information from previous settings and key stages where appropriate. Class teachers make regular assessments of progress for all pupils in pupil progress meetings. Here, children may be identified as making less than expected progress. </a:t>
            </a:r>
          </a:p>
          <a:p>
            <a:pPr>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Children are identified as having a special educational need if:</a:t>
            </a:r>
          </a:p>
          <a:p>
            <a:pPr marL="342900" lvl="0" indent="-3429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The child’s progress is significantly slower than that of their peers starting at the same baseline.</a:t>
            </a:r>
          </a:p>
          <a:p>
            <a:pPr marL="342900" lvl="0" indent="-3429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The child makes progress that fails to match or better the child’s previous rate of progress.</a:t>
            </a:r>
          </a:p>
          <a:p>
            <a:pPr marL="342900" lvl="0" indent="-3429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The child fails to close the attainment gap between the child and their peers.</a:t>
            </a:r>
          </a:p>
          <a:p>
            <a:pPr marL="342900" lvl="0" indent="-342900">
              <a:lnSpc>
                <a:spcPct val="90000"/>
              </a:lnSpc>
              <a:spcBef>
                <a:spcPts val="1000"/>
              </a:spcBef>
              <a:buClr>
                <a:schemeClr val="accent1"/>
              </a:buClr>
              <a:buSzPct val="80000"/>
              <a:buFont typeface="Wingdings 3" charset="2"/>
              <a:buChar char=""/>
            </a:pPr>
            <a:r>
              <a:rPr lang="en-US" sz="1000">
                <a:solidFill>
                  <a:schemeClr val="tx1">
                    <a:lumMod val="75000"/>
                    <a:lumOff val="25000"/>
                  </a:schemeClr>
                </a:solidFill>
                <a:effectLst/>
              </a:rPr>
              <a:t>The attainment gap widens. </a:t>
            </a:r>
          </a:p>
        </p:txBody>
      </p:sp>
      <p:sp>
        <p:nvSpPr>
          <p:cNvPr id="10" name="Action Button: Home 4">
            <a:hlinkClick r:id="" action="ppaction://noaction" highlightClick="1"/>
            <a:extLst>
              <a:ext uri="{FF2B5EF4-FFF2-40B4-BE49-F238E27FC236}">
                <a16:creationId xmlns:a16="http://schemas.microsoft.com/office/drawing/2014/main" id="{24AF54EA-F5CA-F8DB-A7EF-3ECCEA08CAD8}"/>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03E6B59-C0D0-AE74-0E10-8A9FFF772673}"/>
              </a:ext>
            </a:extLst>
          </p:cNvPr>
          <p:cNvPicPr>
            <a:picLocks noChangeAspect="1"/>
          </p:cNvPicPr>
          <p:nvPr/>
        </p:nvPicPr>
        <p:blipFill>
          <a:blip r:embed="rId2"/>
          <a:stretch>
            <a:fillRect/>
          </a:stretch>
        </p:blipFill>
        <p:spPr>
          <a:xfrm>
            <a:off x="5841858" y="3025301"/>
            <a:ext cx="3190833" cy="1819073"/>
          </a:xfrm>
          <a:prstGeom prst="rect">
            <a:avLst/>
          </a:prstGeom>
        </p:spPr>
      </p:pic>
    </p:spTree>
    <p:extLst>
      <p:ext uri="{BB962C8B-B14F-4D97-AF65-F5344CB8AC3E}">
        <p14:creationId xmlns:p14="http://schemas.microsoft.com/office/powerpoint/2010/main" val="21982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3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40" name="Freeform: Shape 3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4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3" name="Title 2"/>
          <p:cNvSpPr>
            <a:spLocks noGrp="1"/>
          </p:cNvSpPr>
          <p:nvPr>
            <p:ph type="title"/>
          </p:nvPr>
        </p:nvSpPr>
        <p:spPr>
          <a:xfrm>
            <a:off x="745565" y="1130603"/>
            <a:ext cx="2506831" cy="4596794"/>
          </a:xfrm>
        </p:spPr>
        <p:txBody>
          <a:bodyPr vert="horz" lIns="91440" tIns="45720" rIns="91440" bIns="45720" rtlCol="0" anchor="ctr">
            <a:normAutofit/>
          </a:bodyPr>
          <a:lstStyle/>
          <a:p>
            <a:r>
              <a:rPr lang="en-US" sz="2800">
                <a:solidFill>
                  <a:srgbClr val="EBEBEB"/>
                </a:solidFill>
              </a:rPr>
              <a:t>What do we mean by </a:t>
            </a:r>
            <a:br>
              <a:rPr lang="en-US" sz="2800">
                <a:solidFill>
                  <a:srgbClr val="EBEBEB"/>
                </a:solidFill>
              </a:rPr>
            </a:br>
            <a:r>
              <a:rPr lang="en-US" sz="2800">
                <a:solidFill>
                  <a:srgbClr val="EBEBEB"/>
                </a:solidFill>
              </a:rPr>
              <a:t>Quality first teaching?</a:t>
            </a:r>
          </a:p>
        </p:txBody>
      </p:sp>
      <p:sp>
        <p:nvSpPr>
          <p:cNvPr id="42" name="TextBox 41">
            <a:extLst>
              <a:ext uri="{FF2B5EF4-FFF2-40B4-BE49-F238E27FC236}">
                <a16:creationId xmlns:a16="http://schemas.microsoft.com/office/drawing/2014/main" id="{495347F8-D755-4AF8-C445-81677D76E509}"/>
              </a:ext>
            </a:extLst>
          </p:cNvPr>
          <p:cNvSpPr txBox="1"/>
          <p:nvPr/>
        </p:nvSpPr>
        <p:spPr>
          <a:xfrm>
            <a:off x="3800475" y="437513"/>
            <a:ext cx="4597960" cy="6220462"/>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effectLst/>
              </a:rPr>
              <a:t>For your child this means:</a:t>
            </a:r>
          </a:p>
          <a:p>
            <a:pPr marL="342900" lvl="0" indent="-342900">
              <a:lnSpc>
                <a:spcPct val="90000"/>
              </a:lnSpc>
              <a:spcBef>
                <a:spcPts val="1000"/>
              </a:spcBef>
              <a:buClr>
                <a:schemeClr val="accent1"/>
              </a:buClr>
              <a:buSzPct val="80000"/>
              <a:buFont typeface="Wingdings 3" charset="2"/>
              <a:buChar char=""/>
              <a:tabLst>
                <a:tab pos="457200" algn="l"/>
              </a:tabLst>
            </a:pPr>
            <a:r>
              <a:rPr lang="en-US" sz="800" dirty="0">
                <a:solidFill>
                  <a:schemeClr val="tx1">
                    <a:lumMod val="75000"/>
                    <a:lumOff val="25000"/>
                  </a:schemeClr>
                </a:solidFill>
                <a:effectLst/>
              </a:rPr>
              <a:t>That the teacher has high expectations for all pupils in their class.</a:t>
            </a:r>
          </a:p>
          <a:p>
            <a:pPr marL="342900" lvl="0" indent="-342900">
              <a:lnSpc>
                <a:spcPct val="90000"/>
              </a:lnSpc>
              <a:spcBef>
                <a:spcPts val="1000"/>
              </a:spcBef>
              <a:buClr>
                <a:schemeClr val="accent1"/>
              </a:buClr>
              <a:buSzPct val="80000"/>
              <a:buFont typeface="Wingdings 3" charset="2"/>
              <a:buChar char=""/>
              <a:tabLst>
                <a:tab pos="457200" algn="l"/>
              </a:tabLst>
            </a:pPr>
            <a:r>
              <a:rPr lang="en-US" sz="800" dirty="0">
                <a:solidFill>
                  <a:schemeClr val="tx1">
                    <a:lumMod val="75000"/>
                    <a:lumOff val="25000"/>
                  </a:schemeClr>
                </a:solidFill>
                <a:effectLst/>
              </a:rPr>
              <a:t>That all teaching builds on prior learning and what they already can do and understand.</a:t>
            </a:r>
          </a:p>
          <a:p>
            <a:pPr marL="342900" lvl="0" indent="-342900">
              <a:lnSpc>
                <a:spcPct val="90000"/>
              </a:lnSpc>
              <a:spcBef>
                <a:spcPts val="1000"/>
              </a:spcBef>
              <a:buClr>
                <a:schemeClr val="accent1"/>
              </a:buClr>
              <a:buSzPct val="80000"/>
              <a:buFont typeface="Wingdings 3" charset="2"/>
              <a:buChar char=""/>
              <a:tabLst>
                <a:tab pos="457200" algn="l"/>
              </a:tabLst>
            </a:pPr>
            <a:r>
              <a:rPr lang="en-US" sz="800" dirty="0">
                <a:solidFill>
                  <a:schemeClr val="tx1">
                    <a:lumMod val="75000"/>
                    <a:lumOff val="25000"/>
                  </a:schemeClr>
                </a:solidFill>
                <a:effectLst/>
              </a:rPr>
              <a:t>A range of styles of teaching are in place so that your child is fully involved in and accessing the learning. This may involve observational, listening and practical learning. Children have access to resources in the classroom that will support their learning. </a:t>
            </a:r>
          </a:p>
          <a:p>
            <a:pPr marL="342900" indent="-342900">
              <a:lnSpc>
                <a:spcPct val="90000"/>
              </a:lnSpc>
              <a:spcBef>
                <a:spcPts val="1000"/>
              </a:spcBef>
              <a:buClr>
                <a:schemeClr val="accent1"/>
              </a:buClr>
              <a:buSzPct val="80000"/>
              <a:buFont typeface="Wingdings 3" charset="2"/>
              <a:buChar char=""/>
              <a:tabLst>
                <a:tab pos="457200" algn="l"/>
              </a:tabLst>
            </a:pPr>
            <a:r>
              <a:rPr lang="en-US" sz="800" dirty="0">
                <a:solidFill>
                  <a:schemeClr val="tx1">
                    <a:lumMod val="75000"/>
                    <a:lumOff val="25000"/>
                  </a:schemeClr>
                </a:solidFill>
              </a:rPr>
              <a:t>Your child’s teacher will have tracked their progress and will share any concerns they have about your child regarding their learning that they feel may need more specialist support, intervention or advice .</a:t>
            </a:r>
          </a:p>
          <a:p>
            <a:pPr marL="342900" lvl="0" indent="-342900">
              <a:lnSpc>
                <a:spcPct val="90000"/>
              </a:lnSpc>
              <a:spcBef>
                <a:spcPts val="1000"/>
              </a:spcBef>
              <a:buClr>
                <a:schemeClr val="accent1"/>
              </a:buClr>
              <a:buSzPct val="80000"/>
              <a:buFont typeface="Wingdings 3" charset="2"/>
              <a:buChar char=""/>
              <a:tabLst>
                <a:tab pos="457200" algn="l"/>
              </a:tabLst>
            </a:pPr>
            <a:r>
              <a:rPr lang="en-US" sz="800" dirty="0">
                <a:solidFill>
                  <a:schemeClr val="tx1">
                    <a:lumMod val="75000"/>
                    <a:lumOff val="25000"/>
                  </a:schemeClr>
                </a:solidFill>
                <a:effectLst/>
              </a:rPr>
              <a:t>Class teachers complete an Assess, Plan, Do, Review (APDR) process for a child identified with a SEND need. They will constantly monitor their progress and needs and adapt teaching and learning to suit their needs as best as possible. These are evaluated twice yearly, at the end of each term, so that provision can be adapted where necessary, but can also be </a:t>
            </a:r>
            <a:r>
              <a:rPr lang="en-US" sz="800" dirty="0" err="1">
                <a:solidFill>
                  <a:schemeClr val="tx1">
                    <a:lumMod val="75000"/>
                    <a:lumOff val="25000"/>
                  </a:schemeClr>
                </a:solidFill>
                <a:effectLst/>
              </a:rPr>
              <a:t>utilised</a:t>
            </a:r>
            <a:r>
              <a:rPr lang="en-US" sz="800" dirty="0">
                <a:solidFill>
                  <a:schemeClr val="tx1">
                    <a:lumMod val="75000"/>
                    <a:lumOff val="25000"/>
                  </a:schemeClr>
                </a:solidFill>
                <a:effectLst/>
              </a:rPr>
              <a:t> as a working document, if your child’s needs change throughout the year.</a:t>
            </a:r>
          </a:p>
          <a:p>
            <a:pPr marL="342900" indent="-342900">
              <a:lnSpc>
                <a:spcPct val="90000"/>
              </a:lnSpc>
              <a:spcBef>
                <a:spcPts val="1000"/>
              </a:spcBef>
              <a:buClr>
                <a:schemeClr val="accent1"/>
              </a:buClr>
              <a:buSzPct val="80000"/>
              <a:buFont typeface="Wingdings 3" charset="2"/>
              <a:buChar char=""/>
              <a:tabLst>
                <a:tab pos="457200" algn="l"/>
              </a:tabLst>
            </a:pPr>
            <a:r>
              <a:rPr lang="en-US" sz="800" dirty="0">
                <a:solidFill>
                  <a:schemeClr val="tx1">
                    <a:lumMod val="75000"/>
                    <a:lumOff val="25000"/>
                  </a:schemeClr>
                </a:solidFill>
              </a:rPr>
              <a:t>Specific strategies/programs (which may be suggested by the SENCO or outside agencies), are in place to support your child to learn.</a:t>
            </a:r>
          </a:p>
          <a:p>
            <a:pPr>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effectLst/>
              </a:rPr>
              <a:t>We have </a:t>
            </a:r>
            <a:r>
              <a:rPr lang="en-US" sz="800" dirty="0">
                <a:solidFill>
                  <a:schemeClr val="tx1">
                    <a:lumMod val="75000"/>
                    <a:lumOff val="25000"/>
                  </a:schemeClr>
                </a:solidFill>
              </a:rPr>
              <a:t>experienced Learning Support Assistants (LSA) that work within classrooms to support teaching and learning.</a:t>
            </a:r>
          </a:p>
          <a:p>
            <a:pPr>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effectLst/>
              </a:rPr>
              <a:t>For your child this means:</a:t>
            </a:r>
          </a:p>
          <a:p>
            <a:pPr marL="342900" lvl="0" indent="-342900">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effectLst/>
              </a:rPr>
              <a:t>That the LSA has high expectations for all pupils they support.</a:t>
            </a:r>
          </a:p>
          <a:p>
            <a:pPr marL="342900" lvl="0" indent="-342900">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effectLst/>
              </a:rPr>
              <a:t>That all support is based on what your child’s needs are and various teaching and learning styles will be practiced depending on the child.</a:t>
            </a:r>
          </a:p>
          <a:p>
            <a:pPr marL="342900" lvl="0" indent="-342900">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effectLst/>
              </a:rPr>
              <a:t>That the LSA works with </a:t>
            </a:r>
            <a:r>
              <a:rPr lang="en-US" sz="800" dirty="0">
                <a:solidFill>
                  <a:schemeClr val="tx1">
                    <a:lumMod val="75000"/>
                    <a:lumOff val="25000"/>
                  </a:schemeClr>
                </a:solidFill>
              </a:rPr>
              <a:t>the Teacher to support the teacher’s planning and assessment to develop your</a:t>
            </a:r>
            <a:r>
              <a:rPr lang="en-US" sz="800" dirty="0">
                <a:solidFill>
                  <a:schemeClr val="tx1">
                    <a:lumMod val="75000"/>
                    <a:lumOff val="25000"/>
                  </a:schemeClr>
                </a:solidFill>
                <a:effectLst/>
              </a:rPr>
              <a:t> child’s learning and support their progression.</a:t>
            </a:r>
          </a:p>
          <a:p>
            <a:pPr marL="342900" lvl="0" indent="-342900">
              <a:lnSpc>
                <a:spcPct val="90000"/>
              </a:lnSpc>
              <a:spcBef>
                <a:spcPts val="1000"/>
              </a:spcBef>
              <a:buClr>
                <a:schemeClr val="accent1"/>
              </a:buClr>
              <a:buSzPct val="80000"/>
              <a:buFont typeface="Wingdings 3" charset="2"/>
              <a:buChar char=""/>
            </a:pPr>
            <a:r>
              <a:rPr lang="en-US" sz="800" dirty="0">
                <a:solidFill>
                  <a:schemeClr val="tx1">
                    <a:lumMod val="75000"/>
                    <a:lumOff val="25000"/>
                  </a:schemeClr>
                </a:solidFill>
              </a:rPr>
              <a:t>They may take place in intervention groups if their teacher feels that this will benefit your child, this may include;</a:t>
            </a:r>
            <a:r>
              <a:rPr lang="en-US" sz="800" dirty="0">
                <a:solidFill>
                  <a:schemeClr val="tx1">
                    <a:lumMod val="75000"/>
                    <a:lumOff val="25000"/>
                  </a:schemeClr>
                </a:solidFill>
                <a:effectLst/>
              </a:rPr>
              <a:t> additional writing support outside of the daily English lesson or additional reading/phonics. These activities may be run by a teacher and/or learning support assistant who has had training to run the group such as precision teaching, speedy reading or RWI. </a:t>
            </a:r>
          </a:p>
        </p:txBody>
      </p:sp>
      <p:sp>
        <p:nvSpPr>
          <p:cNvPr id="14" name="Action Button: Home 4">
            <a:hlinkClick r:id="" action="ppaction://noaction" highlightClick="1"/>
            <a:extLst>
              <a:ext uri="{FF2B5EF4-FFF2-40B4-BE49-F238E27FC236}">
                <a16:creationId xmlns:a16="http://schemas.microsoft.com/office/drawing/2014/main" id="{10F912C4-AC3D-C1E1-28CF-AFB1B528EE29}"/>
              </a:ext>
            </a:extLst>
          </p:cNvPr>
          <p:cNvSpPr/>
          <p:nvPr/>
        </p:nvSpPr>
        <p:spPr>
          <a:xfrm>
            <a:off x="8484176" y="6383617"/>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74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2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5" name="Freeform: Shape 2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2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3" name="Title 2"/>
          <p:cNvSpPr>
            <a:spLocks noGrp="1"/>
          </p:cNvSpPr>
          <p:nvPr>
            <p:ph type="title"/>
          </p:nvPr>
        </p:nvSpPr>
        <p:spPr>
          <a:xfrm>
            <a:off x="745565" y="1130603"/>
            <a:ext cx="2506831" cy="4596794"/>
          </a:xfrm>
        </p:spPr>
        <p:txBody>
          <a:bodyPr vert="horz" lIns="91440" tIns="45720" rIns="91440" bIns="45720" rtlCol="0" anchor="ctr">
            <a:normAutofit/>
          </a:bodyPr>
          <a:lstStyle/>
          <a:p>
            <a:r>
              <a:rPr lang="en-US" sz="2800">
                <a:solidFill>
                  <a:srgbClr val="EBEBEB"/>
                </a:solidFill>
              </a:rPr>
              <a:t>What do we mean by </a:t>
            </a:r>
            <a:br>
              <a:rPr lang="en-US" sz="2800">
                <a:solidFill>
                  <a:srgbClr val="EBEBEB"/>
                </a:solidFill>
              </a:rPr>
            </a:br>
            <a:r>
              <a:rPr lang="en-US" sz="2800">
                <a:solidFill>
                  <a:srgbClr val="EBEBEB"/>
                </a:solidFill>
              </a:rPr>
              <a:t>Quality first teaching?</a:t>
            </a:r>
          </a:p>
        </p:txBody>
      </p:sp>
      <p:sp>
        <p:nvSpPr>
          <p:cNvPr id="2" name="TextBox 1">
            <a:extLst>
              <a:ext uri="{FF2B5EF4-FFF2-40B4-BE49-F238E27FC236}">
                <a16:creationId xmlns:a16="http://schemas.microsoft.com/office/drawing/2014/main" id="{495347F8-D755-4AF8-C445-81677D76E509}"/>
              </a:ext>
            </a:extLst>
          </p:cNvPr>
          <p:cNvSpPr txBox="1"/>
          <p:nvPr/>
        </p:nvSpPr>
        <p:spPr>
          <a:xfrm>
            <a:off x="3967557" y="437513"/>
            <a:ext cx="4126961" cy="5954325"/>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effectLst/>
              </a:rPr>
              <a:t>Evaluating Quality First Teaching </a:t>
            </a:r>
          </a:p>
          <a:p>
            <a:pPr>
              <a:lnSpc>
                <a:spcPct val="90000"/>
              </a:lnSpc>
              <a:spcBef>
                <a:spcPts val="1000"/>
              </a:spcBef>
              <a:buClr>
                <a:schemeClr val="accent1"/>
              </a:buClr>
              <a:buSzPct val="80000"/>
            </a:pPr>
            <a:endParaRPr lang="en-US" sz="1400">
              <a:solidFill>
                <a:schemeClr val="tx1">
                  <a:lumMod val="75000"/>
                  <a:lumOff val="25000"/>
                </a:schemeClr>
              </a:solidFill>
              <a:effectLst/>
            </a:endParaRPr>
          </a:p>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effectLst/>
              </a:rPr>
              <a:t>Teachers </a:t>
            </a:r>
            <a:r>
              <a:rPr lang="en-US" sz="1400">
                <a:solidFill>
                  <a:schemeClr val="tx1">
                    <a:lumMod val="75000"/>
                    <a:lumOff val="25000"/>
                  </a:schemeClr>
                </a:solidFill>
              </a:rPr>
              <a:t>receive quality training and support to ensure that the teaching they provide is the best it can be. This is monitored by the Senior Leadership Team (SLT) and may impact future training.</a:t>
            </a:r>
          </a:p>
          <a:p>
            <a:pPr>
              <a:lnSpc>
                <a:spcPct val="90000"/>
              </a:lnSpc>
              <a:spcBef>
                <a:spcPts val="1000"/>
              </a:spcBef>
              <a:buClr>
                <a:schemeClr val="accent1"/>
              </a:buClr>
              <a:buSzPct val="80000"/>
              <a:buFont typeface="Wingdings 3" charset="2"/>
              <a:buChar char=""/>
            </a:pPr>
            <a:endParaRPr lang="en-US" sz="140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effectLst/>
              </a:rPr>
              <a:t>Children’s progress and attainment is regularly monitored by teachers. They are assessed termly and this data is </a:t>
            </a:r>
            <a:r>
              <a:rPr lang="en-US" sz="1400" err="1">
                <a:solidFill>
                  <a:schemeClr val="tx1">
                    <a:lumMod val="75000"/>
                    <a:lumOff val="25000"/>
                  </a:schemeClr>
                </a:solidFill>
                <a:effectLst/>
              </a:rPr>
              <a:t>analysed</a:t>
            </a:r>
            <a:r>
              <a:rPr lang="en-US" sz="1400">
                <a:solidFill>
                  <a:schemeClr val="tx1">
                    <a:lumMod val="75000"/>
                    <a:lumOff val="25000"/>
                  </a:schemeClr>
                </a:solidFill>
                <a:effectLst/>
              </a:rPr>
              <a:t> by the Senior Leadership team. Interventions are evaluated half-termly by the member of staff leading them to review their impact and adaptations are made if necessary. </a:t>
            </a:r>
          </a:p>
          <a:p>
            <a:pPr>
              <a:lnSpc>
                <a:spcPct val="90000"/>
              </a:lnSpc>
              <a:spcBef>
                <a:spcPts val="1000"/>
              </a:spcBef>
              <a:buClr>
                <a:schemeClr val="accent1"/>
              </a:buClr>
              <a:buSzPct val="80000"/>
              <a:buFont typeface="Wingdings 3" charset="2"/>
              <a:buChar char=""/>
            </a:pPr>
            <a:endParaRPr lang="en-US" sz="1400">
              <a:solidFill>
                <a:schemeClr val="tx1">
                  <a:lumMod val="75000"/>
                  <a:lumOff val="25000"/>
                </a:schemeClr>
              </a:solidFill>
              <a:effectLst/>
            </a:endParaRPr>
          </a:p>
          <a:p>
            <a:pPr>
              <a:lnSpc>
                <a:spcPct val="90000"/>
              </a:lnSpc>
              <a:spcBef>
                <a:spcPts val="1000"/>
              </a:spcBef>
              <a:buClr>
                <a:schemeClr val="accent1"/>
              </a:buClr>
              <a:buSzPct val="80000"/>
              <a:buFont typeface="Wingdings 3" charset="2"/>
              <a:buChar char=""/>
            </a:pPr>
            <a:r>
              <a:rPr lang="en-US" sz="1400">
                <a:solidFill>
                  <a:schemeClr val="tx1">
                    <a:lumMod val="75000"/>
                    <a:lumOff val="25000"/>
                  </a:schemeClr>
                </a:solidFill>
                <a:effectLst/>
              </a:rPr>
              <a:t>Children’s APDR’s are completed each term to evaluate provision and make adaptations where necessary. This highlights progress made and ensures provision is relevant, up-to-date and has an impact. </a:t>
            </a:r>
          </a:p>
          <a:p>
            <a:pPr>
              <a:lnSpc>
                <a:spcPct val="90000"/>
              </a:lnSpc>
              <a:spcBef>
                <a:spcPts val="1000"/>
              </a:spcBef>
              <a:buClr>
                <a:schemeClr val="accent1"/>
              </a:buClr>
              <a:buSzPct val="80000"/>
              <a:buFont typeface="Wingdings 3" charset="2"/>
              <a:buChar char=""/>
            </a:pPr>
            <a:endParaRPr lang="en-US" sz="1400">
              <a:solidFill>
                <a:schemeClr val="tx1">
                  <a:lumMod val="75000"/>
                  <a:lumOff val="25000"/>
                </a:schemeClr>
              </a:solidFill>
            </a:endParaRPr>
          </a:p>
        </p:txBody>
      </p:sp>
      <p:sp>
        <p:nvSpPr>
          <p:cNvPr id="14" name="Action Button: Home 4">
            <a:hlinkClick r:id="" action="ppaction://noaction" highlightClick="1"/>
            <a:extLst>
              <a:ext uri="{FF2B5EF4-FFF2-40B4-BE49-F238E27FC236}">
                <a16:creationId xmlns:a16="http://schemas.microsoft.com/office/drawing/2014/main" id="{10F912C4-AC3D-C1E1-28CF-AFB1B528EE29}"/>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61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0009" y="122615"/>
            <a:ext cx="6327086" cy="1293028"/>
          </a:xfrm>
        </p:spPr>
        <p:txBody>
          <a:bodyPr>
            <a:normAutofit/>
          </a:bodyPr>
          <a:lstStyle/>
          <a:p>
            <a:pPr algn="l"/>
            <a:r>
              <a:rPr lang="en-GB" sz="3600" b="1"/>
              <a:t>Quality first teaching</a:t>
            </a:r>
          </a:p>
        </p:txBody>
      </p:sp>
      <p:graphicFrame>
        <p:nvGraphicFramePr>
          <p:cNvPr id="11" name="Table 10">
            <a:extLst>
              <a:ext uri="{FF2B5EF4-FFF2-40B4-BE49-F238E27FC236}">
                <a16:creationId xmlns:a16="http://schemas.microsoft.com/office/drawing/2014/main" id="{CB8B24D2-4F3B-964E-181F-64D1ED33C728}"/>
              </a:ext>
            </a:extLst>
          </p:cNvPr>
          <p:cNvGraphicFramePr>
            <a:graphicFrameLocks noGrp="1"/>
          </p:cNvGraphicFramePr>
          <p:nvPr>
            <p:extLst>
              <p:ext uri="{D42A27DB-BD31-4B8C-83A1-F6EECF244321}">
                <p14:modId xmlns:p14="http://schemas.microsoft.com/office/powerpoint/2010/main" val="1211830776"/>
              </p:ext>
            </p:extLst>
          </p:nvPr>
        </p:nvGraphicFramePr>
        <p:xfrm>
          <a:off x="329610" y="2029702"/>
          <a:ext cx="8479854" cy="4136921"/>
        </p:xfrm>
        <a:graphic>
          <a:graphicData uri="http://schemas.openxmlformats.org/drawingml/2006/table">
            <a:tbl>
              <a:tblPr firstRow="1" firstCol="1" bandRow="1"/>
              <a:tblGrid>
                <a:gridCol w="2062983">
                  <a:extLst>
                    <a:ext uri="{9D8B030D-6E8A-4147-A177-3AD203B41FA5}">
                      <a16:colId xmlns:a16="http://schemas.microsoft.com/office/drawing/2014/main" val="1229662787"/>
                    </a:ext>
                  </a:extLst>
                </a:gridCol>
                <a:gridCol w="2256515">
                  <a:extLst>
                    <a:ext uri="{9D8B030D-6E8A-4147-A177-3AD203B41FA5}">
                      <a16:colId xmlns:a16="http://schemas.microsoft.com/office/drawing/2014/main" val="72373085"/>
                    </a:ext>
                  </a:extLst>
                </a:gridCol>
                <a:gridCol w="2097957">
                  <a:extLst>
                    <a:ext uri="{9D8B030D-6E8A-4147-A177-3AD203B41FA5}">
                      <a16:colId xmlns:a16="http://schemas.microsoft.com/office/drawing/2014/main" val="2610329721"/>
                    </a:ext>
                  </a:extLst>
                </a:gridCol>
                <a:gridCol w="2062399">
                  <a:extLst>
                    <a:ext uri="{9D8B030D-6E8A-4147-A177-3AD203B41FA5}">
                      <a16:colId xmlns:a16="http://schemas.microsoft.com/office/drawing/2014/main" val="2354988576"/>
                    </a:ext>
                  </a:extLst>
                </a:gridCol>
              </a:tblGrid>
              <a:tr h="115832">
                <a:tc>
                  <a:txBody>
                    <a:bodyPr/>
                    <a:lstStyle/>
                    <a:p>
                      <a:pPr algn="ctr"/>
                      <a:r>
                        <a:rPr lang="en-US" sz="700" b="1">
                          <a:solidFill>
                            <a:srgbClr val="000000"/>
                          </a:solidFill>
                          <a:effectLst/>
                          <a:latin typeface="Calibri" panose="020F0502020204030204" pitchFamily="34" charset="0"/>
                          <a:ea typeface="Times New Roman" panose="02020603050405020304" pitchFamily="18" charset="0"/>
                        </a:rPr>
                        <a:t>Cognition &amp; Learning QFT Strategies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700" b="1">
                          <a:solidFill>
                            <a:srgbClr val="000000"/>
                          </a:solidFill>
                          <a:effectLst/>
                          <a:latin typeface="Calibri" panose="020F0502020204030204" pitchFamily="34" charset="0"/>
                          <a:ea typeface="Times New Roman" panose="02020603050405020304" pitchFamily="18" charset="0"/>
                        </a:rPr>
                        <a:t>Communication &amp; Interaction QFT</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700" b="1">
                          <a:solidFill>
                            <a:srgbClr val="000000"/>
                          </a:solidFill>
                          <a:effectLst/>
                          <a:latin typeface="Calibri" panose="020F0502020204030204" pitchFamily="34" charset="0"/>
                          <a:ea typeface="Times New Roman" panose="02020603050405020304" pitchFamily="18" charset="0"/>
                        </a:rPr>
                        <a:t>SEMH QFT Strategies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700" b="1">
                          <a:solidFill>
                            <a:srgbClr val="000000"/>
                          </a:solidFill>
                          <a:effectLst/>
                          <a:latin typeface="Calibri" panose="020F0502020204030204" pitchFamily="34" charset="0"/>
                          <a:ea typeface="Times New Roman" panose="02020603050405020304" pitchFamily="18" charset="0"/>
                        </a:rPr>
                        <a:t>Sensory &amp; Physical QFT Strategies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757281052"/>
                  </a:ext>
                </a:extLst>
              </a:tr>
              <a:tr h="231663">
                <a:tc>
                  <a:txBody>
                    <a:bodyPr/>
                    <a:lstStyle/>
                    <a:p>
                      <a:pPr algn="l"/>
                      <a:r>
                        <a:rPr lang="en-US" sz="700">
                          <a:effectLst/>
                          <a:latin typeface="Calibri" panose="020F0502020204030204" pitchFamily="34" charset="0"/>
                          <a:ea typeface="Times New Roman" panose="02020603050405020304" pitchFamily="18" charset="0"/>
                        </a:rPr>
                        <a:t>Clear targets for ‘Next Steps’; building on what pupils can already do </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Increased visual aids including use of a visual timetable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Clear, consistent reference to behaviour charts/Life Values with praise/reward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ICT ease of access settings e.g. magnifier</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173015"/>
                  </a:ext>
                </a:extLst>
              </a:tr>
              <a:tr h="347495">
                <a:tc>
                  <a:txBody>
                    <a:bodyPr/>
                    <a:lstStyle/>
                    <a:p>
                      <a:pPr algn="l"/>
                      <a:r>
                        <a:rPr lang="en-US" sz="700">
                          <a:effectLst/>
                          <a:latin typeface="Calibri" panose="020F0502020204030204" pitchFamily="34" charset="0"/>
                          <a:ea typeface="Times New Roman" panose="02020603050405020304" pitchFamily="18" charset="0"/>
                        </a:rPr>
                        <a:t>Make explicit links to prior learning and recap key learning points throughout and at end of lessons (overlearning)</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Eye contact or pupil’s name used to gain attention </a:t>
                      </a:r>
                      <a:r>
                        <a:rPr lang="en-US" sz="700" u="sng">
                          <a:effectLst/>
                          <a:latin typeface="Calibri" panose="020F0502020204030204" pitchFamily="34" charset="0"/>
                          <a:ea typeface="Times New Roman" panose="02020603050405020304" pitchFamily="18" charset="0"/>
                        </a:rPr>
                        <a:t>before</a:t>
                      </a:r>
                      <a:r>
                        <a:rPr lang="en-US" sz="700">
                          <a:effectLst/>
                          <a:latin typeface="Calibri" panose="020F0502020204030204" pitchFamily="34" charset="0"/>
                          <a:ea typeface="Times New Roman" panose="02020603050405020304" pitchFamily="18" charset="0"/>
                        </a:rPr>
                        <a:t> giving information or instructions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‘Catch’ pupil ‘being good’ and provide regular, specific praise/reward. Use of Brilliant Book</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Coloured overlays or different coloured paper. Coloured background on interactive whiteboard screen</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539120"/>
                  </a:ext>
                </a:extLst>
              </a:tr>
              <a:tr h="231663">
                <a:tc>
                  <a:txBody>
                    <a:bodyPr/>
                    <a:lstStyle/>
                    <a:p>
                      <a:pPr algn="l"/>
                      <a:r>
                        <a:rPr lang="en-US" sz="700">
                          <a:effectLst/>
                          <a:latin typeface="Calibri" panose="020F0502020204030204" pitchFamily="34" charset="0"/>
                          <a:ea typeface="Times New Roman" panose="02020603050405020304" pitchFamily="18" charset="0"/>
                        </a:rPr>
                        <a:t>Instructions given in small chunks with visual cues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Key words/vocabulary emphasized when speaking and displayed visually</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Give classroom responsibility to raise self esteem</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Consider lighting – natural and artificial</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4859"/>
                  </a:ext>
                </a:extLst>
              </a:tr>
              <a:tr h="231663">
                <a:tc>
                  <a:txBody>
                    <a:bodyPr/>
                    <a:lstStyle/>
                    <a:p>
                      <a:pPr algn="l"/>
                      <a:r>
                        <a:rPr lang="en-US" sz="700">
                          <a:effectLst/>
                          <a:latin typeface="Calibri" panose="020F0502020204030204" pitchFamily="34" charset="0"/>
                          <a:ea typeface="Times New Roman" panose="02020603050405020304" pitchFamily="18" charset="0"/>
                        </a:rPr>
                        <a:t>Opportunities to work with a scribe, in small groups or using ICT.</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Minimize use of abstract language, idioms </a:t>
                      </a:r>
                      <a:r>
                        <a:rPr lang="en-US" sz="700" err="1">
                          <a:effectLst/>
                          <a:latin typeface="Calibri" panose="020F0502020204030204" pitchFamily="34" charset="0"/>
                          <a:ea typeface="Times New Roman" panose="02020603050405020304" pitchFamily="18" charset="0"/>
                        </a:rPr>
                        <a:t>etc</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of ‘now/next /then’ board with visuals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Ensure appropriate print size photocopies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731618"/>
                  </a:ext>
                </a:extLst>
              </a:tr>
              <a:tr h="231663">
                <a:tc>
                  <a:txBody>
                    <a:bodyPr/>
                    <a:lstStyle/>
                    <a:p>
                      <a:pPr algn="l"/>
                      <a:r>
                        <a:rPr lang="en-US" sz="700">
                          <a:effectLst/>
                          <a:latin typeface="Calibri" panose="020F0502020204030204" pitchFamily="34" charset="0"/>
                          <a:ea typeface="Times New Roman" panose="02020603050405020304" pitchFamily="18" charset="0"/>
                        </a:rPr>
                        <a:t>Ask pupils to explain tasks to clarify understanding</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Information or instructions in manageable chunks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Play calming music/sounds where appropriate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Consider seating – in front or close to the board/resources/teacher</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925010"/>
                  </a:ext>
                </a:extLst>
              </a:tr>
              <a:tr h="231663">
                <a:tc>
                  <a:txBody>
                    <a:bodyPr/>
                    <a:lstStyle/>
                    <a:p>
                      <a:pPr algn="l"/>
                      <a:r>
                        <a:rPr lang="en-US" sz="700">
                          <a:effectLst/>
                          <a:latin typeface="Calibri" panose="020F0502020204030204" pitchFamily="34" charset="0"/>
                          <a:ea typeface="Times New Roman" panose="02020603050405020304" pitchFamily="18" charset="0"/>
                        </a:rPr>
                        <a:t>Minimize copying from the board: copies for individual pupils where needed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Simple checklist/task lists with visual cues. </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Communicate in a calm, clear, consistent manner</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Keep background noise/distractions to a minimum</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978645"/>
                  </a:ext>
                </a:extLst>
              </a:tr>
              <a:tr h="218457">
                <a:tc>
                  <a:txBody>
                    <a:bodyPr/>
                    <a:lstStyle/>
                    <a:p>
                      <a:pPr algn="l"/>
                      <a:r>
                        <a:rPr lang="en-US" sz="700">
                          <a:effectLst/>
                          <a:latin typeface="Calibri" panose="020F0502020204030204" pitchFamily="34" charset="0"/>
                          <a:ea typeface="Times New Roman" panose="02020603050405020304" pitchFamily="18" charset="0"/>
                        </a:rPr>
                        <a:t>Additional thinking time or time to complete tasks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Delivery slowed down with more time given for processing</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post-its for questions rather than interruptions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Repeat contributions from children that speak quietly</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44478"/>
                  </a:ext>
                </a:extLst>
              </a:tr>
              <a:tr h="231663">
                <a:tc>
                  <a:txBody>
                    <a:bodyPr/>
                    <a:lstStyle/>
                    <a:p>
                      <a:pPr algn="l"/>
                      <a:r>
                        <a:rPr lang="en-US" sz="700">
                          <a:effectLst/>
                          <a:latin typeface="Calibri" panose="020F0502020204030204" pitchFamily="34" charset="0"/>
                          <a:ea typeface="Times New Roman" panose="02020603050405020304" pitchFamily="18" charset="0"/>
                        </a:rPr>
                        <a:t>Key words/vocabulary clearly emphasized and displayed in room </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Clear modelling of what is expected to support auditory processing </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Interactive strategies e.g. holding up answers, come to front to take a role etc </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Face pupils when speaking and keep hands away from mouth</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986704"/>
                  </a:ext>
                </a:extLst>
              </a:tr>
              <a:tr h="327686">
                <a:tc>
                  <a:txBody>
                    <a:bodyPr/>
                    <a:lstStyle/>
                    <a:p>
                      <a:pPr algn="l"/>
                      <a:r>
                        <a:rPr lang="en-US" sz="700">
                          <a:effectLst/>
                          <a:latin typeface="Calibri" panose="020F0502020204030204" pitchFamily="34" charset="0"/>
                          <a:ea typeface="Times New Roman" panose="02020603050405020304" pitchFamily="18" charset="0"/>
                        </a:rPr>
                        <a:t>Use alternative ways to record learning – mind maps, voice recorders, ICT, writing frames, sorting, scribe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Non-verbal feedback system to demonstrate whether something has been understood. E.g. thumbs up</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Visual timer used to measure and extend time on a task</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Left handed and right handed pupils not next to each other with adjacent hands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949545"/>
                  </a:ext>
                </a:extLst>
              </a:tr>
              <a:tr h="231663">
                <a:tc>
                  <a:txBody>
                    <a:bodyPr/>
                    <a:lstStyle/>
                    <a:p>
                      <a:pPr algn="l"/>
                      <a:r>
                        <a:rPr lang="en-US" sz="700">
                          <a:effectLst/>
                          <a:latin typeface="Calibri" panose="020F0502020204030204" pitchFamily="34" charset="0"/>
                          <a:ea typeface="Times New Roman" panose="02020603050405020304" pitchFamily="18" charset="0"/>
                        </a:rPr>
                        <a:t>Learning buddies/talk partners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of Talking Partners to encourage, but not replace, verbal responses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Quiet area or safe space available for calming/working if needed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Sloping desk stand if appropriate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144549"/>
                  </a:ext>
                </a:extLst>
              </a:tr>
              <a:tr h="231663">
                <a:tc>
                  <a:txBody>
                    <a:bodyPr/>
                    <a:lstStyle/>
                    <a:p>
                      <a:pPr algn="l"/>
                      <a:r>
                        <a:rPr lang="en-US" sz="700">
                          <a:effectLst/>
                          <a:latin typeface="Calibri" panose="020F0502020204030204" pitchFamily="34" charset="0"/>
                          <a:ea typeface="Times New Roman" panose="02020603050405020304" pitchFamily="18" charset="0"/>
                        </a:rPr>
                        <a:t>Alphabet strips/phoneme mats/key spellings on desk</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Effective use of questioning and encouraging children to ask and answer questions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Alternative seating for tasks/carpet time, or wobble cushions if needed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Lined paper with sufficiently wide spaces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797421"/>
                  </a:ext>
                </a:extLst>
              </a:tr>
              <a:tr h="347495">
                <a:tc>
                  <a:txBody>
                    <a:bodyPr/>
                    <a:lstStyle/>
                    <a:p>
                      <a:pPr algn="l"/>
                      <a:r>
                        <a:rPr lang="en-US" sz="700">
                          <a:effectLst/>
                          <a:latin typeface="Calibri" panose="020F0502020204030204" pitchFamily="34" charset="0"/>
                          <a:ea typeface="Times New Roman" panose="02020603050405020304" pitchFamily="18" charset="0"/>
                        </a:rPr>
                        <a:t>Whiteboards/pens available to make notes, try out spellings, record ideas &amp; remember</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Range of multi-sensory approaches used to support spoken language e.g. pictures, concrete apparatus, role-play, artefacts </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of fiddle toys for anxiety/calming</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tabLst>
                          <a:tab pos="1574800" algn="l"/>
                        </a:tabLst>
                      </a:pPr>
                      <a:r>
                        <a:rPr lang="en-US" sz="700">
                          <a:effectLst/>
                          <a:latin typeface="Calibri" panose="020F0502020204030204" pitchFamily="34" charset="0"/>
                          <a:ea typeface="Times New Roman" panose="02020603050405020304" pitchFamily="18" charset="0"/>
                        </a:rPr>
                        <a:t>Read aloud as you write on the board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90373"/>
                  </a:ext>
                </a:extLst>
              </a:tr>
              <a:tr h="231663">
                <a:tc>
                  <a:txBody>
                    <a:bodyPr/>
                    <a:lstStyle/>
                    <a:p>
                      <a:pPr algn="l"/>
                      <a:r>
                        <a:rPr lang="en-US" sz="700">
                          <a:effectLst/>
                          <a:latin typeface="Calibri" panose="020F0502020204030204" pitchFamily="34" charset="0"/>
                          <a:ea typeface="Times New Roman" panose="02020603050405020304" pitchFamily="18" charset="0"/>
                        </a:rPr>
                        <a:t>Multi-sensory resources used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Quiet, distraction free workstation available if needed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Provide opportunities to demonstrate skills and build self-confidence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of ear defenders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600078"/>
                  </a:ext>
                </a:extLst>
              </a:tr>
              <a:tr h="231663">
                <a:tc>
                  <a:txBody>
                    <a:bodyPr/>
                    <a:lstStyle/>
                    <a:p>
                      <a:pPr algn="l"/>
                      <a:r>
                        <a:rPr lang="en-US" sz="700">
                          <a:effectLst/>
                          <a:latin typeface="Calibri" panose="020F0502020204030204" pitchFamily="34" charset="0"/>
                          <a:ea typeface="Times New Roman" panose="02020603050405020304" pitchFamily="18" charset="0"/>
                        </a:rPr>
                        <a:t>Pre-teach key vocabulary</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Parents advised of new vocabulary so it can be reinforced at home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Consider seating arrangements – focus on triggers, self esteem etc</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of sensory toys for calming/provide sensory breaks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258314"/>
                  </a:ext>
                </a:extLst>
              </a:tr>
              <a:tr h="231663">
                <a:tc>
                  <a:txBody>
                    <a:bodyPr/>
                    <a:lstStyle/>
                    <a:p>
                      <a:pPr algn="l"/>
                      <a:r>
                        <a:rPr lang="en-US" sz="700">
                          <a:effectLst/>
                          <a:latin typeface="Calibri" panose="020F0502020204030204" pitchFamily="34" charset="0"/>
                          <a:ea typeface="Times New Roman" panose="02020603050405020304" pitchFamily="18" charset="0"/>
                        </a:rPr>
                        <a:t>Clearly presented text and fonts with tasks/resources adapted to suit ability</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Ensure preferred methods of communication are shared with key staff</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Provide movement breaks/brain breaks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Use of weighted blankets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492735"/>
                  </a:ext>
                </a:extLst>
              </a:tr>
              <a:tr h="231663">
                <a:tc>
                  <a:txBody>
                    <a:bodyPr/>
                    <a:lstStyle/>
                    <a:p>
                      <a:pPr algn="l"/>
                      <a:r>
                        <a:rPr lang="en-US" sz="700">
                          <a:effectLst/>
                          <a:latin typeface="Calibri" panose="020F0502020204030204" pitchFamily="34" charset="0"/>
                          <a:ea typeface="Times New Roman" panose="02020603050405020304" pitchFamily="18" charset="0"/>
                        </a:rPr>
                        <a:t>Model and scaffold learning and teach/model memory techniques</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Model good language and extend vocabulary</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Ensure that tools/equipment/concrete resources are easily at hand</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700">
                          <a:effectLst/>
                          <a:latin typeface="Calibri" panose="020F0502020204030204" pitchFamily="34" charset="0"/>
                          <a:ea typeface="Times New Roman" panose="02020603050405020304" pitchFamily="18" charset="0"/>
                        </a:rPr>
                        <a:t>Pencil grips/left handed scissors/rulers with handle</a:t>
                      </a:r>
                      <a:endParaRPr lang="en-GB" sz="700">
                        <a:effectLst/>
                        <a:latin typeface="Times New Roman" panose="02020603050405020304" pitchFamily="18" charset="0"/>
                        <a:ea typeface="Times New Roman" panose="02020603050405020304" pitchFamily="18" charset="0"/>
                      </a:endParaRPr>
                    </a:p>
                  </a:txBody>
                  <a:tcPr marL="50879" marR="50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371234"/>
                  </a:ext>
                </a:extLst>
              </a:tr>
            </a:tbl>
          </a:graphicData>
        </a:graphic>
      </p:graphicFrame>
      <p:sp>
        <p:nvSpPr>
          <p:cNvPr id="13" name="TextBox 12">
            <a:extLst>
              <a:ext uri="{FF2B5EF4-FFF2-40B4-BE49-F238E27FC236}">
                <a16:creationId xmlns:a16="http://schemas.microsoft.com/office/drawing/2014/main" id="{D1A9FD04-F822-05B6-28D2-E049B293D0AE}"/>
              </a:ext>
            </a:extLst>
          </p:cNvPr>
          <p:cNvSpPr txBox="1"/>
          <p:nvPr/>
        </p:nvSpPr>
        <p:spPr>
          <a:xfrm>
            <a:off x="2054863" y="1054338"/>
            <a:ext cx="6592415" cy="923330"/>
          </a:xfrm>
          <a:prstGeom prst="rect">
            <a:avLst/>
          </a:prstGeom>
          <a:noFill/>
        </p:spPr>
        <p:txBody>
          <a:bodyPr wrap="square">
            <a:spAutoFit/>
          </a:bodyPr>
          <a:lstStyle/>
          <a:p>
            <a:pPr marL="0" indent="0">
              <a:buNone/>
            </a:pPr>
            <a:r>
              <a:rPr lang="en-GB">
                <a:solidFill>
                  <a:schemeClr val="bg1"/>
                </a:solidFill>
                <a:latin typeface="Calibri" panose="020F0502020204030204" pitchFamily="34" charset="0"/>
                <a:cs typeface="Calibri" panose="020F0502020204030204" pitchFamily="34" charset="0"/>
              </a:rPr>
              <a:t>All children should be able to access high quality first teaching in their class. Our teachers work incredibly hard to adjust the learning in their class to meet the varying needs of all pupils. </a:t>
            </a:r>
          </a:p>
        </p:txBody>
      </p:sp>
      <p:sp>
        <p:nvSpPr>
          <p:cNvPr id="14" name="Action Button: Home 4">
            <a:hlinkClick r:id="rId2" action="ppaction://hlinksldjump" highlightClick="1"/>
            <a:extLst>
              <a:ext uri="{FF2B5EF4-FFF2-40B4-BE49-F238E27FC236}">
                <a16:creationId xmlns:a16="http://schemas.microsoft.com/office/drawing/2014/main" id="{10F912C4-AC3D-C1E1-28CF-AFB1B528EE29}"/>
              </a:ext>
            </a:extLst>
          </p:cNvPr>
          <p:cNvSpPr/>
          <p:nvPr/>
        </p:nvSpPr>
        <p:spPr>
          <a:xfrm>
            <a:off x="8317366" y="6266983"/>
            <a:ext cx="659824" cy="4743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7290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F43E83516DAC45B82010E8A0A6A402" ma:contentTypeVersion="16" ma:contentTypeDescription="Create a new document." ma:contentTypeScope="" ma:versionID="a834ace31a3d60c3fc7ea83bcd9798d4">
  <xsd:schema xmlns:xsd="http://www.w3.org/2001/XMLSchema" xmlns:xs="http://www.w3.org/2001/XMLSchema" xmlns:p="http://schemas.microsoft.com/office/2006/metadata/properties" xmlns:ns2="c8d297d1-f364-4f9b-a171-17a6a7a21bf7" xmlns:ns3="268e771a-1d7f-4c44-a27b-cc977f36b542" targetNamespace="http://schemas.microsoft.com/office/2006/metadata/properties" ma:root="true" ma:fieldsID="027a46c4af32c96e58e3822d2ff8aeae" ns2:_="" ns3:_="">
    <xsd:import namespace="c8d297d1-f364-4f9b-a171-17a6a7a21bf7"/>
    <xsd:import namespace="268e771a-1d7f-4c44-a27b-cc977f36b5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297d1-f364-4f9b-a171-17a6a7a21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d9d2af9-c4c4-4881-a912-41534b348c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8e771a-1d7f-4c44-a27b-cc977f36b54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fc1d2f4-6933-4019-a74f-da930be59b09}" ma:internalName="TaxCatchAll" ma:showField="CatchAllData" ma:web="268e771a-1d7f-4c44-a27b-cc977f36b5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8e771a-1d7f-4c44-a27b-cc977f36b542" xsi:nil="true"/>
    <lcf76f155ced4ddcb4097134ff3c332f xmlns="c8d297d1-f364-4f9b-a171-17a6a7a21b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738159-05AE-410E-AE18-2475ADECF1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297d1-f364-4f9b-a171-17a6a7a21bf7"/>
    <ds:schemaRef ds:uri="268e771a-1d7f-4c44-a27b-cc977f36b5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23C76E-7FF7-4313-A209-604F1E6998F1}">
  <ds:schemaRefs>
    <ds:schemaRef ds:uri="http://schemas.microsoft.com/sharepoint/v3/contenttype/forms"/>
  </ds:schemaRefs>
</ds:datastoreItem>
</file>

<file path=customXml/itemProps3.xml><?xml version="1.0" encoding="utf-8"?>
<ds:datastoreItem xmlns:ds="http://schemas.openxmlformats.org/officeDocument/2006/customXml" ds:itemID="{DB936EEB-7B5E-4BAC-842C-CF1B00E19B5E}">
  <ds:schemaRefs>
    <ds:schemaRef ds:uri="0141dfce-14bc-4a84-a977-a4caffb25fde"/>
    <ds:schemaRef ds:uri="268e771a-1d7f-4c44-a27b-cc977f36b542"/>
    <ds:schemaRef ds:uri="30c9aa63-d885-43ba-a7c1-164509f9ca4a"/>
    <ds:schemaRef ds:uri="7418cced-3b6e-4356-9733-13e18dea81aa"/>
    <ds:schemaRef ds:uri="c8d297d1-f364-4f9b-a171-17a6a7a21bf7"/>
    <ds:schemaRef ds:uri="f36c59c6-65c7-4bc4-8894-35cecfaab3a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3929</Words>
  <Application>Microsoft Office PowerPoint</Application>
  <PresentationFormat>On-screen Show (4:3)</PresentationFormat>
  <Paragraphs>237</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Symbol</vt:lpstr>
      <vt:lpstr>Times New Roman</vt:lpstr>
      <vt:lpstr>Wingdings</vt:lpstr>
      <vt:lpstr>Wingdings 3</vt:lpstr>
      <vt:lpstr>Ion Boardroom</vt:lpstr>
      <vt:lpstr>SENd Information Report</vt:lpstr>
      <vt:lpstr>Welcome</vt:lpstr>
      <vt:lpstr>contents</vt:lpstr>
      <vt:lpstr>What is Our SEND ethos and approach?</vt:lpstr>
      <vt:lpstr>What types of SEND are provided for?</vt:lpstr>
      <vt:lpstr>How does the school identify and assess children with Send?</vt:lpstr>
      <vt:lpstr>What do we mean by  Quality first teaching?</vt:lpstr>
      <vt:lpstr>What do we mean by  Quality first teaching?</vt:lpstr>
      <vt:lpstr>Quality first teaching</vt:lpstr>
      <vt:lpstr>INTERVENTIONS</vt:lpstr>
      <vt:lpstr>Referral for an EHCP</vt:lpstr>
      <vt:lpstr>The graduated approach </vt:lpstr>
      <vt:lpstr>How does the school communicate with me and my child?</vt:lpstr>
      <vt:lpstr>How does my child have his/her say?</vt:lpstr>
      <vt:lpstr>How will my child be supported with transitions?</vt:lpstr>
      <vt:lpstr>SEND Facilities</vt:lpstr>
      <vt:lpstr>SEND resources </vt:lpstr>
      <vt:lpstr>Staff Training</vt:lpstr>
      <vt:lpstr>PowerPoint Presentation</vt:lpstr>
      <vt:lpstr>Concerns and Complaints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Information Report</dc:title>
  <dc:creator>Alistair Dewar</dc:creator>
  <cp:lastModifiedBy>Stacey Mann</cp:lastModifiedBy>
  <cp:revision>2</cp:revision>
  <dcterms:created xsi:type="dcterms:W3CDTF">2019-03-22T10:01:24Z</dcterms:created>
  <dcterms:modified xsi:type="dcterms:W3CDTF">2025-10-15T12:44:33Z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0x010100A7F43E83516DAC45B82010E8A0A6A402</vt:lpwstr>
  </property>
  <property fmtid="{D5CDD505-2E9C-101B-9397-08002B2CF9AE}" pid="3" name="MediaServiceImageTags">
    <vt:lpwstr/>
  </property>
</Properties>
</file>